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80"/>
  </p:notesMasterIdLst>
  <p:sldIdLst>
    <p:sldId id="257" r:id="rId2"/>
    <p:sldId id="378" r:id="rId3"/>
    <p:sldId id="258" r:id="rId4"/>
    <p:sldId id="260" r:id="rId5"/>
    <p:sldId id="261" r:id="rId6"/>
    <p:sldId id="365" r:id="rId7"/>
    <p:sldId id="262" r:id="rId8"/>
    <p:sldId id="263" r:id="rId9"/>
    <p:sldId id="264" r:id="rId10"/>
    <p:sldId id="366" r:id="rId11"/>
    <p:sldId id="265" r:id="rId12"/>
    <p:sldId id="266" r:id="rId13"/>
    <p:sldId id="267" r:id="rId14"/>
    <p:sldId id="268" r:id="rId15"/>
    <p:sldId id="269" r:id="rId16"/>
    <p:sldId id="270" r:id="rId17"/>
    <p:sldId id="272" r:id="rId18"/>
    <p:sldId id="271" r:id="rId19"/>
    <p:sldId id="367" r:id="rId20"/>
    <p:sldId id="368" r:id="rId21"/>
    <p:sldId id="275" r:id="rId22"/>
    <p:sldId id="371" r:id="rId23"/>
    <p:sldId id="372" r:id="rId24"/>
    <p:sldId id="276" r:id="rId25"/>
    <p:sldId id="279" r:id="rId26"/>
    <p:sldId id="281" r:id="rId27"/>
    <p:sldId id="282" r:id="rId28"/>
    <p:sldId id="283" r:id="rId29"/>
    <p:sldId id="377" r:id="rId30"/>
    <p:sldId id="302" r:id="rId31"/>
    <p:sldId id="286" r:id="rId32"/>
    <p:sldId id="287" r:id="rId33"/>
    <p:sldId id="288" r:id="rId34"/>
    <p:sldId id="285" r:id="rId35"/>
    <p:sldId id="284" r:id="rId36"/>
    <p:sldId id="289" r:id="rId37"/>
    <p:sldId id="290" r:id="rId38"/>
    <p:sldId id="292" r:id="rId39"/>
    <p:sldId id="317" r:id="rId40"/>
    <p:sldId id="318" r:id="rId41"/>
    <p:sldId id="319" r:id="rId42"/>
    <p:sldId id="300" r:id="rId43"/>
    <p:sldId id="301" r:id="rId44"/>
    <p:sldId id="360" r:id="rId45"/>
    <p:sldId id="373" r:id="rId46"/>
    <p:sldId id="369" r:id="rId47"/>
    <p:sldId id="374" r:id="rId48"/>
    <p:sldId id="375" r:id="rId49"/>
    <p:sldId id="376" r:id="rId50"/>
    <p:sldId id="303" r:id="rId51"/>
    <p:sldId id="304" r:id="rId52"/>
    <p:sldId id="305" r:id="rId53"/>
    <p:sldId id="306" r:id="rId54"/>
    <p:sldId id="307" r:id="rId55"/>
    <p:sldId id="274" r:id="rId56"/>
    <p:sldId id="273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20" r:id="rId66"/>
    <p:sldId id="321" r:id="rId67"/>
    <p:sldId id="361" r:id="rId68"/>
    <p:sldId id="362" r:id="rId69"/>
    <p:sldId id="363" r:id="rId70"/>
    <p:sldId id="364" r:id="rId71"/>
    <p:sldId id="379" r:id="rId72"/>
    <p:sldId id="380" r:id="rId73"/>
    <p:sldId id="353" r:id="rId74"/>
    <p:sldId id="354" r:id="rId75"/>
    <p:sldId id="355" r:id="rId76"/>
    <p:sldId id="357" r:id="rId77"/>
    <p:sldId id="358" r:id="rId78"/>
    <p:sldId id="359" r:id="rId7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sya Georgieva" initials="AG" lastIdx="2" clrIdx="0">
    <p:extLst>
      <p:ext uri="{19B8F6BF-5375-455C-9EA6-DF929625EA0E}">
        <p15:presenceInfo xmlns:p15="http://schemas.microsoft.com/office/powerpoint/2012/main" userId="S-1-5-21-239875337-4187812437-941522809-1392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117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presProps" Target="presProps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notesMaster" Target="notesMasters/notesMaster1.xml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5D8164-D850-484E-B215-BFE0F5AF9D67}" type="datetimeFigureOut">
              <a:rPr lang="en-US" smtClean="0"/>
              <a:t>12/2/2015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063E2B-A321-4B6E-8BD4-05F9050CA7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5513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063E2B-A321-4B6E-8BD4-05F9050CA76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3301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063E2B-A321-4B6E-8BD4-05F9050CA76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2017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3CE1440-394F-4B04-859F-FDC12F82B96E}" type="slidenum">
              <a:rPr lang="en-US"/>
              <a:pPr/>
              <a:t>74</a:t>
            </a:fld>
            <a:r>
              <a:rPr lang="en-US" dirty="0"/>
              <a:t>##</a:t>
            </a:r>
          </a:p>
        </p:txBody>
      </p:sp>
      <p:sp>
        <p:nvSpPr>
          <p:cNvPr id="4270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270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6854956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3CE1440-394F-4B04-859F-FDC12F82B96E}" type="slidenum">
              <a:rPr lang="en-US"/>
              <a:pPr/>
              <a:t>75</a:t>
            </a:fld>
            <a:r>
              <a:rPr lang="en-US" dirty="0"/>
              <a:t>##</a:t>
            </a:r>
          </a:p>
        </p:txBody>
      </p:sp>
      <p:sp>
        <p:nvSpPr>
          <p:cNvPr id="4270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270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9151756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3CE1440-394F-4B04-859F-FDC12F82B96E}" type="slidenum">
              <a:rPr lang="en-US"/>
              <a:pPr/>
              <a:t>76</a:t>
            </a:fld>
            <a:r>
              <a:rPr lang="en-US" dirty="0"/>
              <a:t>##</a:t>
            </a:r>
          </a:p>
        </p:txBody>
      </p:sp>
      <p:sp>
        <p:nvSpPr>
          <p:cNvPr id="4270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270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6834469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3CE1440-394F-4B04-859F-FDC12F82B96E}" type="slidenum">
              <a:rPr lang="en-US"/>
              <a:pPr/>
              <a:t>77</a:t>
            </a:fld>
            <a:r>
              <a:rPr lang="en-US" dirty="0"/>
              <a:t>##</a:t>
            </a:r>
          </a:p>
        </p:txBody>
      </p:sp>
      <p:sp>
        <p:nvSpPr>
          <p:cNvPr id="4270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270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2809865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3CE1440-394F-4B04-859F-FDC12F82B96E}" type="slidenum">
              <a:rPr lang="en-US"/>
              <a:pPr/>
              <a:t>78</a:t>
            </a:fld>
            <a:r>
              <a:rPr lang="en-US" dirty="0"/>
              <a:t>##</a:t>
            </a:r>
          </a:p>
        </p:txBody>
      </p:sp>
      <p:sp>
        <p:nvSpPr>
          <p:cNvPr id="4270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270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1670696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mvccourse.telerik.com/" TargetMode="External"/><Relationship Id="rId13" Type="http://schemas.openxmlformats.org/officeDocument/2006/relationships/hyperlink" Target="http://algoacademy.telerik.com/" TargetMode="External"/><Relationship Id="rId18" Type="http://schemas.openxmlformats.org/officeDocument/2006/relationships/hyperlink" Target="http://www.minkov.it/" TargetMode="External"/><Relationship Id="rId3" Type="http://schemas.openxmlformats.org/officeDocument/2006/relationships/hyperlink" Target="http://kursove-uroci-knigi-obuchenie-programirane-web-design-csharp.info/" TargetMode="External"/><Relationship Id="rId7" Type="http://schemas.openxmlformats.org/officeDocument/2006/relationships/hyperlink" Target="http://schoolacademy.telerik.com/" TargetMode="External"/><Relationship Id="rId12" Type="http://schemas.openxmlformats.org/officeDocument/2006/relationships/hyperlink" Target="http://codecourse.telerik.com/" TargetMode="External"/><Relationship Id="rId17" Type="http://schemas.openxmlformats.org/officeDocument/2006/relationships/hyperlink" Target="http://www.introprogramming.info/" TargetMode="External"/><Relationship Id="rId2" Type="http://schemas.openxmlformats.org/officeDocument/2006/relationships/hyperlink" Target="http://forums.academy.telerik.com/" TargetMode="External"/><Relationship Id="rId16" Type="http://schemas.openxmlformats.org/officeDocument/2006/relationships/hyperlink" Target="http://mobiledevcourse.telerik.com/" TargetMode="External"/><Relationship Id="rId20" Type="http://schemas.openxmlformats.org/officeDocument/2006/relationships/hyperlink" Target="http://csharpfundamentals.telerik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html5course.telerik.com/" TargetMode="External"/><Relationship Id="rId11" Type="http://schemas.openxmlformats.org/officeDocument/2006/relationships/hyperlink" Target="http://www.nakov.com/" TargetMode="External"/><Relationship Id="rId5" Type="http://schemas.openxmlformats.org/officeDocument/2006/relationships/hyperlink" Target="http://seocourse.telerik.com/" TargetMode="External"/><Relationship Id="rId15" Type="http://schemas.openxmlformats.org/officeDocument/2006/relationships/hyperlink" Target="http://academy.telerik.com/" TargetMode="External"/><Relationship Id="rId10" Type="http://schemas.openxmlformats.org/officeDocument/2006/relationships/hyperlink" Target="http://www.bgcoder.com/" TargetMode="External"/><Relationship Id="rId19" Type="http://schemas.openxmlformats.org/officeDocument/2006/relationships/hyperlink" Target="http://www.nikolay.it/" TargetMode="External"/><Relationship Id="rId4" Type="http://schemas.openxmlformats.org/officeDocument/2006/relationships/hyperlink" Target="http://www.telerik-kids.com/" TargetMode="External"/><Relationship Id="rId9" Type="http://schemas.openxmlformats.org/officeDocument/2006/relationships/hyperlink" Target="http://clouddevcourse.telerik.com/" TargetMode="External"/><Relationship Id="rId14" Type="http://schemas.openxmlformats.org/officeDocument/2006/relationships/hyperlink" Target="http://aspnetcourse.telerik.com/" TargetMode="Externa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telerik.com/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8"/>
          <p:cNvSpPr>
            <a:spLocks noGrp="1"/>
          </p:cNvSpPr>
          <p:nvPr>
            <p:ph type="ctrTitle" hasCustomPrompt="1"/>
          </p:nvPr>
        </p:nvSpPr>
        <p:spPr>
          <a:xfrm>
            <a:off x="457200" y="1524000"/>
            <a:ext cx="8229600" cy="1524000"/>
          </a:xfrm>
          <a:prstGeom prst="rect">
            <a:avLst/>
          </a:prstGeom>
        </p:spPr>
        <p:txBody>
          <a:bodyPr tIns="0" bIns="0" anchor="b" anchorCtr="0"/>
          <a:lstStyle>
            <a:lvl1pPr algn="r">
              <a:lnSpc>
                <a:spcPts val="5600"/>
              </a:lnSpc>
              <a:defRPr sz="5400" cap="none" baseline="0">
                <a:solidFill>
                  <a:srgbClr val="D4FF5B"/>
                </a:solidFill>
                <a:effectLst>
                  <a:outerShdw blurRad="30000" dist="30000" dir="2700000" algn="tl" rotWithShape="0">
                    <a:schemeClr val="bg2">
                      <a:shade val="45000"/>
                      <a:satMod val="150000"/>
                      <a:alpha val="90000"/>
                    </a:schemeClr>
                  </a:outerShdw>
                  <a:reflection blurRad="120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7" name="Subtitle 16"/>
          <p:cNvSpPr>
            <a:spLocks noGrp="1"/>
          </p:cNvSpPr>
          <p:nvPr>
            <p:ph type="subTitle" idx="1" hasCustomPrompt="1"/>
          </p:nvPr>
        </p:nvSpPr>
        <p:spPr>
          <a:xfrm>
            <a:off x="457200" y="3240880"/>
            <a:ext cx="8229600" cy="569120"/>
          </a:xfrm>
          <a:prstGeom prst="rect">
            <a:avLst/>
          </a:prstGeom>
        </p:spPr>
        <p:txBody>
          <a:bodyPr lIns="90000" tIns="0" rIns="90000" bIns="0" anchor="ctr" anchorCtr="0"/>
          <a:lstStyle>
            <a:lvl1pPr marL="0" indent="0" algn="r">
              <a:buNone/>
              <a:defRPr sz="2800">
                <a:solidFill>
                  <a:srgbClr val="FAF8C8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 smtClean="0"/>
              <a:t>Presentation Subtitle</a:t>
            </a:r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2667000" y="4114800"/>
            <a:ext cx="6248400" cy="0"/>
          </a:xfrm>
          <a:prstGeom prst="line">
            <a:avLst/>
          </a:prstGeom>
          <a:ln w="38100" cap="rnd">
            <a:solidFill>
              <a:schemeClr val="accent5">
                <a:lumMod val="20000"/>
                <a:lumOff val="80000"/>
                <a:alpha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444500" y="4572000"/>
            <a:ext cx="3352800" cy="533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dirty="0" smtClean="0">
                <a:solidFill>
                  <a:srgbClr val="DEFF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5833646"/>
            <a:ext cx="335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marL="319088" lvl="0" indent="-31908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800" b="1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Company Name</a:t>
            </a:r>
            <a:endParaRPr lang="en-US" sz="1800" b="1" dirty="0">
              <a:solidFill>
                <a:srgbClr val="0EFE5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6138446"/>
            <a:ext cx="3352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algn="l"/>
            <a:r>
              <a:rPr lang="en-US" sz="1600" b="1" dirty="0" smtClean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Company Web Site</a:t>
            </a:r>
            <a:endParaRPr lang="en-US" sz="1600" b="1" dirty="0">
              <a:solidFill>
                <a:schemeClr val="tx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5029202"/>
            <a:ext cx="3352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9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5405735"/>
            <a:ext cx="3352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smtClean="0"/>
              <a:t>Web Site</a:t>
            </a:r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267200" y="4572000"/>
            <a:ext cx="4419600" cy="1905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36196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76200"/>
            <a:ext cx="7086600" cy="8382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r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lang="en-US" sz="4000" b="1" kern="1200" baseline="0" dirty="0">
                <a:ln w="500"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Slide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28600" y="914400"/>
            <a:ext cx="8686800" cy="5791200"/>
          </a:xfrm>
          <a:prstGeom prst="rect">
            <a:avLst/>
          </a:prstGeom>
        </p:spPr>
        <p:txBody>
          <a:bodyPr/>
          <a:lstStyle>
            <a:lvl1pPr marL="282575" indent="-282575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tabLst>
                <a:tab pos="282575" algn="l"/>
              </a:tabLst>
              <a:defRPr sz="3200">
                <a:solidFill>
                  <a:srgbClr val="EBFFD2"/>
                </a:solidFill>
              </a:defRPr>
            </a:lvl1pPr>
            <a:lvl2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defRPr sz="3000">
                <a:solidFill>
                  <a:schemeClr val="tx1">
                    <a:lumMod val="40000"/>
                    <a:lumOff val="60000"/>
                  </a:schemeClr>
                </a:solidFill>
              </a:defRPr>
            </a:lvl2pPr>
            <a:lvl3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defRPr sz="2800">
                <a:solidFill>
                  <a:srgbClr val="F5FFC2"/>
                </a:solidFill>
              </a:defRPr>
            </a:lvl3pPr>
            <a:lvl4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defRPr sz="2600">
                <a:solidFill>
                  <a:schemeClr val="tx1">
                    <a:lumMod val="40000"/>
                    <a:lumOff val="60000"/>
                  </a:schemeClr>
                </a:solidFill>
              </a:defRPr>
            </a:lvl4pPr>
            <a:lvl5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defRPr sz="2400">
                <a:solidFill>
                  <a:schemeClr val="tx1">
                    <a:lumMod val="40000"/>
                    <a:lumOff val="6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8610600" y="6553200"/>
            <a:ext cx="457200" cy="228600"/>
          </a:xfrm>
          <a:prstGeom prst="rect">
            <a:avLst/>
          </a:prstGeom>
        </p:spPr>
        <p:txBody>
          <a:bodyPr anchor="ctr" anchorCtr="0"/>
          <a:lstStyle>
            <a:lvl1pPr algn="r">
              <a:defRPr sz="1100"/>
            </a:lvl1pPr>
          </a:lstStyle>
          <a:p>
            <a:fld id="{87CB61E0-B8C4-4ABC-ADCA-37D6826D7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966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76200"/>
            <a:ext cx="7086600" cy="8382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lnSpc>
                <a:spcPts val="4000"/>
              </a:lnSpc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Slide Title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>
          <a:xfrm>
            <a:off x="228600" y="990600"/>
            <a:ext cx="8686800" cy="579646"/>
          </a:xfrm>
          <a:prstGeom prst="rect">
            <a:avLst/>
          </a:prstGeom>
        </p:spPr>
        <p:txBody>
          <a:bodyPr>
            <a:spAutoFit/>
          </a:bodyPr>
          <a:lstStyle>
            <a:lvl1pPr marL="319088" marR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 sz="3000" baseline="0"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  <a:lvl2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defRPr sz="3000">
                <a:solidFill>
                  <a:schemeClr val="tx1">
                    <a:lumMod val="40000"/>
                    <a:lumOff val="60000"/>
                  </a:schemeClr>
                </a:solidFill>
              </a:defRPr>
            </a:lvl2pPr>
            <a:lvl3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defRPr sz="2800">
                <a:solidFill>
                  <a:schemeClr val="tx1">
                    <a:lumMod val="40000"/>
                    <a:lumOff val="60000"/>
                  </a:schemeClr>
                </a:solidFill>
              </a:defRPr>
            </a:lvl3pPr>
            <a:lvl4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defRPr sz="2600">
                <a:solidFill>
                  <a:schemeClr val="tx1">
                    <a:lumMod val="40000"/>
                    <a:lumOff val="60000"/>
                  </a:schemeClr>
                </a:solidFill>
              </a:defRPr>
            </a:lvl4pPr>
            <a:lvl5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defRPr sz="2400">
                <a:solidFill>
                  <a:schemeClr val="tx1">
                    <a:lumMod val="40000"/>
                    <a:lumOff val="60000"/>
                  </a:schemeClr>
                </a:solidFill>
              </a:defRPr>
            </a:lvl5pPr>
          </a:lstStyle>
          <a:p>
            <a:pPr marL="319088" marR="0" lvl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CFF66">
                    <a:lumMod val="20000"/>
                    <a:lumOff val="8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First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33400" y="1752602"/>
            <a:ext cx="8077200" cy="470898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>
              <a:spcBef>
                <a:spcPts val="0"/>
              </a:spcBef>
              <a:buNone/>
              <a:defRPr lang="en-US" sz="2000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defRPr>
            </a:lvl1pPr>
          </a:lstStyle>
          <a:p>
            <a:pPr lvl="0"/>
            <a:r>
              <a:rPr lang="en-US" noProof="1" smtClean="0"/>
              <a:t>Enter source code here</a:t>
            </a:r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8610600" y="6553200"/>
            <a:ext cx="457200" cy="228600"/>
          </a:xfrm>
          <a:prstGeom prst="rect">
            <a:avLst/>
          </a:prstGeom>
        </p:spPr>
        <p:txBody>
          <a:bodyPr anchor="ctr" anchorCtr="0"/>
          <a:lstStyle>
            <a:lvl1pPr algn="r">
              <a:defRPr sz="1100"/>
            </a:lvl1pPr>
          </a:lstStyle>
          <a:p>
            <a:fld id="{87CB61E0-B8C4-4ABC-ADCA-37D6826D7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59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 hasCustomPrompt="1"/>
          </p:nvPr>
        </p:nvSpPr>
        <p:spPr>
          <a:xfrm>
            <a:off x="609600" y="2743201"/>
            <a:ext cx="7924800" cy="685800"/>
          </a:xfrm>
          <a:prstGeom prst="rect">
            <a:avLst/>
          </a:prstGeom>
        </p:spPr>
        <p:txBody>
          <a:bodyPr tIns="0" bIns="0" anchor="ctr" anchorCtr="0"/>
          <a:lstStyle>
            <a:lvl1pPr algn="ctr">
              <a:lnSpc>
                <a:spcPts val="5600"/>
              </a:lnSpc>
              <a:defRPr sz="5000" cap="none" baseline="0">
                <a:effectLst>
                  <a:outerShdw blurRad="30000" dist="30000" dir="2700000" algn="tl" rotWithShape="0">
                    <a:schemeClr val="bg2">
                      <a:shade val="45000"/>
                      <a:satMod val="150000"/>
                      <a:alpha val="90000"/>
                    </a:schemeClr>
                  </a:outerShdw>
                  <a:reflection blurRad="120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  <p:sp>
        <p:nvSpPr>
          <p:cNvPr id="17" name="Subtitle 16"/>
          <p:cNvSpPr>
            <a:spLocks noGrp="1"/>
          </p:cNvSpPr>
          <p:nvPr>
            <p:ph type="subTitle" idx="1" hasCustomPrompt="1"/>
          </p:nvPr>
        </p:nvSpPr>
        <p:spPr>
          <a:xfrm>
            <a:off x="609600" y="3469480"/>
            <a:ext cx="7924800" cy="56912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800" b="1" kern="1200" baseline="0" dirty="0">
                <a:solidFill>
                  <a:srgbClr val="FAF7C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 smtClean="0"/>
              <a:t>Section Subtitle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84340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estion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/>
          <p:cNvGrpSpPr/>
          <p:nvPr/>
        </p:nvGrpSpPr>
        <p:grpSpPr>
          <a:xfrm>
            <a:off x="130434" y="6373882"/>
            <a:ext cx="1816798" cy="331718"/>
            <a:chOff x="1236228" y="1523999"/>
            <a:chExt cx="4351212" cy="3261410"/>
          </a:xfrm>
          <a:noFill/>
        </p:grpSpPr>
        <p:sp>
          <p:nvSpPr>
            <p:cNvPr id="31" name="TextBox 30">
              <a:hlinkClick r:id="rId2" tooltip="Форум за програмиране и уеб дизайн - дискусии, съвети, въпроси и отговори @ Софтуерна академия на Телерик"/>
            </p:cNvPr>
            <p:cNvSpPr txBox="1"/>
            <p:nvPr/>
          </p:nvSpPr>
          <p:spPr>
            <a:xfrm flipH="1">
              <a:off x="3394421" y="1733044"/>
              <a:ext cx="1528760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форум програмиране, форум уеб дизайн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2" name="TextBox 31">
              <a:hlinkClick r:id="rId3" tooltip="Курсове и уроци по програмиране, уеб дизайн, разработка на софтуер и информационни технологии - лекции, видео уроци, обучения - безплатно"/>
            </p:cNvPr>
            <p:cNvSpPr txBox="1"/>
            <p:nvPr/>
          </p:nvSpPr>
          <p:spPr>
            <a:xfrm flipH="1">
              <a:off x="1350512" y="1528531"/>
              <a:ext cx="2008657" cy="114988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курсове и уроци по програмиране, уеб дизайн – безплатно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33" name="TextBox 32">
              <a:hlinkClick r:id="rId4" tooltip="Програмиране за деца - безплатно в Телерик кидс академия"/>
            </p:cNvPr>
            <p:cNvSpPr txBox="1"/>
            <p:nvPr/>
          </p:nvSpPr>
          <p:spPr>
            <a:xfrm flipH="1">
              <a:off x="1538277" y="2175144"/>
              <a:ext cx="1816698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програмиране за деца – безплатни курсове и уроци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34" name="TextBox 33">
              <a:hlinkClick r:id="rId5" tooltip="Безплатен SEO курс - оптимизация за търсачки, уроци по SEO"/>
            </p:cNvPr>
            <p:cNvSpPr txBox="1"/>
            <p:nvPr/>
          </p:nvSpPr>
          <p:spPr>
            <a:xfrm flipH="1">
              <a:off x="1660733" y="2421354"/>
              <a:ext cx="1697684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 algn="l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безплатен SEO курс - оптимизация за търсачки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5" name="TextBox 34">
              <a:hlinkClick r:id="rId6" tooltip="Безплатен курс &quot;Уеб дизайн с HTML, CSS и JavaScript&quot; - уроци по правене на уеб сайтове, HTML, CSS, Photoshop, JavaScript и CMS системи"/>
            </p:cNvPr>
            <p:cNvSpPr txBox="1"/>
            <p:nvPr/>
          </p:nvSpPr>
          <p:spPr>
            <a:xfrm flipH="1">
              <a:off x="1448484" y="2878556"/>
              <a:ext cx="1908838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уроци по уеб дизайн, HTML, CSS, JavaScript, Photoshop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6" name="TextBox 35">
              <a:hlinkClick r:id="rId7" tooltip="Училищна софтуерна академия - безплатни уроци по програмиране и уеб дизайн"/>
            </p:cNvPr>
            <p:cNvSpPr txBox="1"/>
            <p:nvPr/>
          </p:nvSpPr>
          <p:spPr>
            <a:xfrm flipH="1">
              <a:off x="1636239" y="1946534"/>
              <a:ext cx="1747593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l"/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уроци по програмиране и уеб дизайн за ученици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37" name="TextBox 36">
              <a:hlinkClick r:id="rId8" tooltip="Безплатен курс &quot;Програмиране с ASP.NET MVC&quot; - уеб технологии, бази данни, C#, .NET, ASP.NET MVC"/>
            </p:cNvPr>
            <p:cNvSpPr txBox="1"/>
            <p:nvPr/>
          </p:nvSpPr>
          <p:spPr>
            <a:xfrm flipH="1">
              <a:off x="3402822" y="2230065"/>
              <a:ext cx="1939551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ASP.NET MVC курс – HTML, SQL, C#, .NET, ASP.NET MVC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8" name="TextBox 37">
              <a:hlinkClick r:id="rId9" tooltip="Безплатен курс &quot;Разработка на софтуер в Cloud среда&quot; - AppEngine, AWS, Azure"/>
            </p:cNvPr>
            <p:cNvSpPr txBox="1"/>
            <p:nvPr/>
          </p:nvSpPr>
          <p:spPr>
            <a:xfrm flipH="1">
              <a:off x="1440310" y="3574997"/>
              <a:ext cx="1881966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безплатен курс "Разработка на софтуер в cloud среда"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39" name="TextBox 38">
              <a:hlinkClick r:id="rId10" tooltip="BG Coder - онлайн състезателна система - тренировки за състезания по програмиране - online judge"/>
            </p:cNvPr>
            <p:cNvSpPr txBox="1"/>
            <p:nvPr/>
          </p:nvSpPr>
          <p:spPr>
            <a:xfrm flipH="1">
              <a:off x="3389110" y="1523999"/>
              <a:ext cx="1874288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BG Coder - онлайн състезателна система - online judge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0" name="TextBox 39">
              <a:hlinkClick r:id="rId11" tooltip="Светлин Наков - курсове и уроци по програмиране, уеб дизайн, книги, обучения - безплатно"/>
            </p:cNvPr>
            <p:cNvSpPr txBox="1"/>
            <p:nvPr/>
          </p:nvSpPr>
          <p:spPr>
            <a:xfrm flipH="1">
              <a:off x="1236228" y="2649965"/>
              <a:ext cx="2123831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курсове и уроци по програмиране, книги – безплатно от Наков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1" name="TextBox 40">
              <a:hlinkClick r:id="rId12" tooltip="Безплатен курс &quot;Качествен програмен код&quot;"/>
            </p:cNvPr>
            <p:cNvSpPr txBox="1"/>
            <p:nvPr/>
          </p:nvSpPr>
          <p:spPr>
            <a:xfrm flipH="1">
              <a:off x="1766855" y="3335748"/>
              <a:ext cx="1594026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безплатен курс "Качествен програмен код"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42" name="TextBox 41">
              <a:hlinkClick r:id="rId13" tooltip="Алго академия - Академия по алгоритмично програмиране - безплатни уроци по алгоритми и структури от данни, състезателно програмиране и състезания"/>
            </p:cNvPr>
            <p:cNvSpPr txBox="1"/>
            <p:nvPr/>
          </p:nvSpPr>
          <p:spPr>
            <a:xfrm flipH="1">
              <a:off x="3407676" y="2461282"/>
              <a:ext cx="1977943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алго академия – състезателно програмиране, състезания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3" name="TextBox 42">
              <a:hlinkClick r:id="rId14" tooltip="Безплатен ASP.NET курс - уеб програмиране, бази данни, C#, .NET, ASP.NET"/>
            </p:cNvPr>
            <p:cNvSpPr txBox="1"/>
            <p:nvPr/>
          </p:nvSpPr>
          <p:spPr>
            <a:xfrm flipH="1">
              <a:off x="3406019" y="1985429"/>
              <a:ext cx="2181421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ASP.NET курс - уеб програмиране, бази данни, C#, .NET, ASP.NET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4" name="TextBox 43">
              <a:hlinkClick r:id="rId15" tooltip="Софтуерна академия на Телерик - безплатни курсове и уроци по програмиране"/>
            </p:cNvPr>
            <p:cNvSpPr txBox="1"/>
            <p:nvPr/>
          </p:nvSpPr>
          <p:spPr>
            <a:xfrm flipH="1">
              <a:off x="1504800" y="1717933"/>
              <a:ext cx="1901159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200"/>
              </a:lvl1pPr>
            </a:lstStyle>
            <a:p>
              <a:pPr lvl="0" algn="l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курсове и уроци по </a:t>
              </a:r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програмиране – Телерик академия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45" name="TextBox 44">
              <a:hlinkClick r:id="rId16" tooltip="Безплатен курс &quot;Разработка на мобилни приложения&quot; - iPhone, Android, Windows Phone, PhoneGap, HTML5, jQuery, AJAX"/>
            </p:cNvPr>
            <p:cNvSpPr txBox="1"/>
            <p:nvPr/>
          </p:nvSpPr>
          <p:spPr>
            <a:xfrm flipH="1">
              <a:off x="3404043" y="2718405"/>
              <a:ext cx="2058568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курс мобилни приложения с iPhone, Android, WP7, PhoneGap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6" name="TextBox 45">
              <a:hlinkClick r:id="rId17" tooltip="Free C# Programming Book by Svetlin Nakov - безплатна C# книга от Светлин Наков, книга C#, книга Java, безплатна книга"/>
            </p:cNvPr>
            <p:cNvSpPr txBox="1"/>
            <p:nvPr/>
          </p:nvSpPr>
          <p:spPr>
            <a:xfrm flipH="1">
              <a:off x="1440317" y="3117785"/>
              <a:ext cx="1901159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free C# book, безплатна книга C#, книга Java, книга C#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47" name="TextBox 46">
              <a:hlinkClick r:id="rId18" tooltip="Дончо Минков - сайт за програмиране"/>
            </p:cNvPr>
            <p:cNvSpPr txBox="1"/>
            <p:nvPr/>
          </p:nvSpPr>
          <p:spPr>
            <a:xfrm flipH="1">
              <a:off x="3401370" y="2963513"/>
              <a:ext cx="1475012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600">
                  <a:ln w="0">
                    <a:solidFill>
                      <a:schemeClr val="tx1"/>
                    </a:solidFill>
                  </a:ln>
                  <a:effectLst/>
                </a:defRPr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</a:rPr>
                <a:t>Дончо Минков - сайт за програмиране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</a:endParaRPr>
            </a:p>
          </p:txBody>
        </p:sp>
        <p:sp>
          <p:nvSpPr>
            <p:cNvPr id="48" name="TextBox 47">
              <a:hlinkClick r:id="rId19" tooltip="Николай Костов - блог за програмиране"/>
            </p:cNvPr>
            <p:cNvSpPr txBox="1"/>
            <p:nvPr/>
          </p:nvSpPr>
          <p:spPr>
            <a:xfrm flipH="1">
              <a:off x="3401423" y="3217864"/>
              <a:ext cx="1513403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l"/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Николай Костов - блог за програмиране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49" name="TextBox 48">
              <a:hlinkClick r:id="rId20" tooltip="безплатен C# курс в софтуерната академия на Наков"/>
            </p:cNvPr>
            <p:cNvSpPr txBox="1"/>
            <p:nvPr/>
          </p:nvSpPr>
          <p:spPr>
            <a:xfrm flipH="1">
              <a:off x="3398080" y="3548402"/>
              <a:ext cx="1359837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600">
                  <a:ln w="0">
                    <a:solidFill>
                      <a:schemeClr val="tx1"/>
                    </a:solidFill>
                  </a:ln>
                  <a:effectLst/>
                </a:defRPr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</a:rPr>
                <a:t>C# курс, програмиране, безплатно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</a:endParaRPr>
            </a:p>
          </p:txBody>
        </p:sp>
      </p:grp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152400"/>
            <a:ext cx="7086600" cy="8382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r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lang="en-US" sz="4000" b="1" kern="1200" baseline="0" dirty="0">
                <a:ln w="500"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9" name="TextBox 8">
            <a:hlinkClick r:id="rId2" tooltip="Форум за програмиране и уеб дизайн - дискусии, съвети, въпроси и отговори @ Софтуерна академия на Телерик"/>
          </p:cNvPr>
          <p:cNvSpPr txBox="1"/>
          <p:nvPr/>
        </p:nvSpPr>
        <p:spPr>
          <a:xfrm rot="12041701" flipH="1">
            <a:off x="7471619" y="3840481"/>
            <a:ext cx="890352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9600" b="1" dirty="0" smtClean="0">
                <a:solidFill>
                  <a:schemeClr val="tx1">
                    <a:lumMod val="7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9600" b="1" dirty="0">
              <a:solidFill>
                <a:schemeClr val="tx1">
                  <a:lumMod val="75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1" name="TextBox 10">
            <a:hlinkClick r:id="rId4" tooltip="Програмиране за деца - безплатно в Телерик кидс академия"/>
          </p:cNvPr>
          <p:cNvSpPr txBox="1"/>
          <p:nvPr/>
        </p:nvSpPr>
        <p:spPr>
          <a:xfrm rot="9535351" flipH="1">
            <a:off x="923387" y="1861198"/>
            <a:ext cx="673363" cy="144655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isometricOffAxis1Righ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8800" dirty="0" smtClean="0"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8800" dirty="0">
              <a:solidFill>
                <a:schemeClr val="accent5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2" name="TextBox 11">
            <a:hlinkClick r:id="rId5" tooltip="Безплатен SEO курс - оптимизация за търсачки, уроци по SEO"/>
          </p:cNvPr>
          <p:cNvSpPr txBox="1"/>
          <p:nvPr/>
        </p:nvSpPr>
        <p:spPr>
          <a:xfrm rot="16938170" flipH="1">
            <a:off x="4905823" y="1031967"/>
            <a:ext cx="859648" cy="186204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11500" b="1" dirty="0" smtClean="0">
                <a:solidFill>
                  <a:srgbClr val="FF831D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1500" b="1" dirty="0">
              <a:solidFill>
                <a:srgbClr val="FF831D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3" name="TextBox 12">
            <a:hlinkClick r:id="rId6" tooltip="Безплатен курс &quot;Уеб дизайн с HTML, CSS и JavaScript&quot; - уроци по правене на уеб сайтове, HTML, CSS, Photoshop, JavaScript и CMS системи"/>
          </p:cNvPr>
          <p:cNvSpPr txBox="1"/>
          <p:nvPr/>
        </p:nvSpPr>
        <p:spPr>
          <a:xfrm rot="19836951" flipH="1">
            <a:off x="7379011" y="1495156"/>
            <a:ext cx="949687" cy="206210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r>
              <a:rPr lang="en-US" sz="12800" b="1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innerShdw blurRad="63500" dist="50800" dir="8100000">
                    <a:prstClr val="black">
                      <a:alpha val="50000"/>
                    </a:prstClr>
                  </a:innerShdw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2800" b="1" dirty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innerShdw blurRad="63500" dist="50800" dir="8100000">
                  <a:prstClr val="black">
                    <a:alpha val="50000"/>
                  </a:prstClr>
                </a:innerShdw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4" name="TextBox 13">
            <a:hlinkClick r:id="rId7" tooltip="Училищна софтуерна академия - безплатни уроци по програмиране и уеб дизайн"/>
          </p:cNvPr>
          <p:cNvSpPr txBox="1"/>
          <p:nvPr/>
        </p:nvSpPr>
        <p:spPr>
          <a:xfrm rot="2233443" flipH="1">
            <a:off x="2139219" y="940067"/>
            <a:ext cx="445351" cy="95410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HeroicExtremeLeftFacing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5600" dirty="0" smtClean="0">
                <a:solidFill>
                  <a:schemeClr val="tx2">
                    <a:lumMod val="7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5600" dirty="0">
              <a:solidFill>
                <a:schemeClr val="tx2">
                  <a:lumMod val="75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5" name="TextBox 14">
            <a:hlinkClick r:id="rId8" tooltip="Безплатен курс &quot;Програмиране с ASP.NET MVC&quot; - уеб технологии, бази данни, C#, .NET, ASP.NET MVC"/>
          </p:cNvPr>
          <p:cNvSpPr txBox="1"/>
          <p:nvPr/>
        </p:nvSpPr>
        <p:spPr>
          <a:xfrm rot="8530737" flipH="1">
            <a:off x="4757101" y="4722613"/>
            <a:ext cx="643173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9600" dirty="0" smtClean="0">
                <a:solidFill>
                  <a:srgbClr val="FF4A37"/>
                </a:solidFill>
                <a:effectLst>
                  <a:reflection blurRad="6350" stA="60000" endA="900" endPos="60000" dist="29997" dir="5400000" sy="-100000" algn="bl" rotWithShape="0"/>
                </a:effectLst>
              </a:rPr>
              <a:t>?</a:t>
            </a:r>
            <a:endParaRPr lang="en-US" sz="9600" dirty="0">
              <a:solidFill>
                <a:srgbClr val="FF4A37"/>
              </a:solidFill>
              <a:effectLst>
                <a:reflection blurRad="6350" stA="60000" endA="900" endPos="60000" dist="29997" dir="5400000" sy="-100000" algn="bl" rotWithShape="0"/>
              </a:effectLst>
            </a:endParaRPr>
          </a:p>
        </p:txBody>
      </p:sp>
      <p:sp>
        <p:nvSpPr>
          <p:cNvPr id="16" name="TextBox 15">
            <a:hlinkClick r:id="rId9" tooltip="Безплатен курс &quot;Разработка на софтуер в Cloud среда&quot; - AppEngine, AWS, Azure"/>
          </p:cNvPr>
          <p:cNvSpPr txBox="1"/>
          <p:nvPr/>
        </p:nvSpPr>
        <p:spPr>
          <a:xfrm rot="12627025" flipH="1">
            <a:off x="2910498" y="4405709"/>
            <a:ext cx="386488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600" dirty="0" smtClean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600" dirty="0">
              <a:solidFill>
                <a:schemeClr val="tx2">
                  <a:lumMod val="40000"/>
                  <a:lumOff val="6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7" name="TextBox 16">
            <a:hlinkClick r:id="rId10" tooltip="BG Coder - онлайн състезателна система - тренировки за състезания по програмиране - online judge"/>
          </p:cNvPr>
          <p:cNvSpPr txBox="1"/>
          <p:nvPr/>
        </p:nvSpPr>
        <p:spPr>
          <a:xfrm rot="1186146" flipH="1">
            <a:off x="6185958" y="4125718"/>
            <a:ext cx="499379" cy="110799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69850" prst="divot"/>
            </a:sp3d>
          </a:bodyPr>
          <a:lstStyle/>
          <a:p>
            <a:r>
              <a:rPr lang="en-US" sz="6600" dirty="0" smtClean="0">
                <a:solidFill>
                  <a:srgbClr val="9966FF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6600" dirty="0">
              <a:solidFill>
                <a:srgbClr val="9966FF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8" name="TextBox 17">
            <a:hlinkClick r:id="rId11" tooltip="Светлин Наков - курсове и уроци по програмиране, уеб дизайн, книги, обучения - безплатно"/>
          </p:cNvPr>
          <p:cNvSpPr txBox="1"/>
          <p:nvPr/>
        </p:nvSpPr>
        <p:spPr>
          <a:xfrm rot="19460650" flipH="1">
            <a:off x="3150207" y="1979503"/>
            <a:ext cx="489197" cy="769441"/>
          </a:xfrm>
          <a:prstGeom prst="rect">
            <a:avLst/>
          </a:prstGeom>
          <a:noFill/>
        </p:spPr>
        <p:txBody>
          <a:bodyPr wrap="square" rtlCol="0">
            <a:prstTxWarp prst="textInflate">
              <a:avLst/>
            </a:prstTxWarp>
            <a:spAutoFit/>
            <a:scene3d>
              <a:camera prst="perspectiveRelaxedModerately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400" dirty="0" smtClean="0">
                <a:solidFill>
                  <a:srgbClr val="FF6699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4400" dirty="0">
              <a:solidFill>
                <a:srgbClr val="FF6699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9" name="TextBox 18">
            <a:hlinkClick r:id="rId12" tooltip="Безплатен курс &quot;Качествен програмен код&quot;"/>
          </p:cNvPr>
          <p:cNvSpPr txBox="1"/>
          <p:nvPr/>
        </p:nvSpPr>
        <p:spPr>
          <a:xfrm rot="18277140" flipH="1">
            <a:off x="405235" y="3272338"/>
            <a:ext cx="413607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600" dirty="0" smtClean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600" dirty="0">
              <a:solidFill>
                <a:schemeClr val="tx2">
                  <a:lumMod val="40000"/>
                  <a:lumOff val="6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0" name="TextBox 19">
            <a:hlinkClick r:id="rId13" tooltip="Алго академия - Академия по алгоритмично програмиране - безплатни уроци по алгоритми и структури от данни, състезателно програмиране и състезания"/>
          </p:cNvPr>
          <p:cNvSpPr txBox="1"/>
          <p:nvPr/>
        </p:nvSpPr>
        <p:spPr>
          <a:xfrm rot="18695734" flipH="1">
            <a:off x="3127408" y="5396301"/>
            <a:ext cx="5481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?</a:t>
            </a:r>
            <a:endParaRPr lang="en-US" sz="6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21" name="TextBox 20">
            <a:hlinkClick r:id="rId14" tooltip="Безплатен ASP.NET курс - уеб програмиране, бази данни, C#, .NET, ASP.NET"/>
          </p:cNvPr>
          <p:cNvSpPr txBox="1"/>
          <p:nvPr/>
        </p:nvSpPr>
        <p:spPr>
          <a:xfrm rot="10134629" flipH="1">
            <a:off x="6730680" y="5522529"/>
            <a:ext cx="444390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000" dirty="0" smtClean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4000" dirty="0">
              <a:solidFill>
                <a:schemeClr val="accent4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2" name="TextBox 21">
            <a:hlinkClick r:id="rId15" tooltip="Софтуерна академия на Телерик - безплатни курсове и уроци по програмиране"/>
          </p:cNvPr>
          <p:cNvSpPr txBox="1"/>
          <p:nvPr/>
        </p:nvSpPr>
        <p:spPr>
          <a:xfrm rot="12126217" flipH="1">
            <a:off x="559977" y="930479"/>
            <a:ext cx="387894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r>
              <a:rPr lang="en-US" sz="4000" b="1" spc="150" dirty="0" smtClean="0">
                <a:ln w="11430"/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?</a:t>
            </a:r>
            <a:endParaRPr lang="en-US" sz="4000" b="1" spc="150" dirty="0">
              <a:ln w="11430"/>
              <a:solidFill>
                <a:schemeClr val="accent4">
                  <a:lumMod val="60000"/>
                  <a:lumOff val="4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sp>
        <p:nvSpPr>
          <p:cNvPr id="23" name="TextBox 22">
            <a:hlinkClick r:id="rId16" tooltip="Безплатен курс &quot;Разработка на мобилни приложения&quot; - iPhone, Android, Windows Phone, PhoneGap, HTML5, jQuery, AJAX"/>
          </p:cNvPr>
          <p:cNvSpPr txBox="1"/>
          <p:nvPr/>
        </p:nvSpPr>
        <p:spPr>
          <a:xfrm rot="20840689" flipH="1">
            <a:off x="8186733" y="5517703"/>
            <a:ext cx="3574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ln w="19050">
                  <a:solidFill>
                    <a:schemeClr val="accent4">
                      <a:lumMod val="75000"/>
                      <a:alpha val="50000"/>
                    </a:schemeClr>
                  </a:solidFill>
                  <a:prstDash val="solid"/>
                  <a:miter lim="800000"/>
                </a:ln>
                <a:solidFill>
                  <a:schemeClr val="accent4">
                    <a:lumMod val="20000"/>
                    <a:lumOff val="80000"/>
                    <a:alpha val="25000"/>
                  </a:schemeClr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?</a:t>
            </a:r>
            <a:endParaRPr lang="en-US" sz="4000" b="1" dirty="0">
              <a:ln w="19050">
                <a:solidFill>
                  <a:schemeClr val="accent4">
                    <a:lumMod val="75000"/>
                    <a:alpha val="50000"/>
                  </a:schemeClr>
                </a:solidFill>
                <a:prstDash val="solid"/>
                <a:miter lim="800000"/>
              </a:ln>
              <a:solidFill>
                <a:schemeClr val="accent4">
                  <a:lumMod val="20000"/>
                  <a:lumOff val="80000"/>
                  <a:alpha val="25000"/>
                </a:schemeClr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24" name="TextBox 23">
            <a:hlinkClick r:id="rId17" tooltip="Free C# Programming Book by Svetlin Nakov - безплатна C# книга от Светлин Наков, книга C#, книга Java, безплатна книга"/>
          </p:cNvPr>
          <p:cNvSpPr txBox="1"/>
          <p:nvPr/>
        </p:nvSpPr>
        <p:spPr>
          <a:xfrm rot="15426793" flipH="1">
            <a:off x="1145826" y="4072255"/>
            <a:ext cx="369652" cy="76944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400" dirty="0" smtClean="0">
                <a:ln>
                  <a:solidFill>
                    <a:schemeClr val="accent2">
                      <a:lumMod val="40000"/>
                      <a:lumOff val="60000"/>
                    </a:schemeClr>
                  </a:solidFill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4400" dirty="0">
              <a:ln>
                <a:solidFill>
                  <a:schemeClr val="accent2">
                    <a:lumMod val="40000"/>
                    <a:lumOff val="60000"/>
                  </a:schemeClr>
                </a:solidFill>
              </a:ln>
              <a:solidFill>
                <a:schemeClr val="accent6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5" name="TextBox 24">
            <a:hlinkClick r:id="rId18" tooltip="Дончо Минков - сайт за програмиране"/>
          </p:cNvPr>
          <p:cNvSpPr txBox="1"/>
          <p:nvPr/>
        </p:nvSpPr>
        <p:spPr>
          <a:xfrm rot="11071760" flipH="1">
            <a:off x="6518175" y="1140358"/>
            <a:ext cx="345408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2800" dirty="0" smtClean="0">
                <a:ln>
                  <a:solidFill>
                    <a:schemeClr val="tx1">
                      <a:lumMod val="75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2800" dirty="0">
              <a:ln>
                <a:solidFill>
                  <a:schemeClr val="tx1">
                    <a:lumMod val="75000"/>
                  </a:schemeClr>
                </a:solidFill>
              </a:ln>
              <a:solidFill>
                <a:schemeClr val="accent4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6" name="TextBox 25">
            <a:hlinkClick r:id="rId19" tooltip="Николай Костов - блог за програмиране"/>
          </p:cNvPr>
          <p:cNvSpPr txBox="1"/>
          <p:nvPr/>
        </p:nvSpPr>
        <p:spPr>
          <a:xfrm rot="300526" flipH="1">
            <a:off x="3902297" y="1278821"/>
            <a:ext cx="345408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2800" b="1" dirty="0" smtClean="0">
                <a:ln w="31550" cmpd="sng">
                  <a:solidFill>
                    <a:schemeClr val="tx2">
                      <a:lumMod val="20000"/>
                      <a:lumOff val="80000"/>
                    </a:schemeClr>
                  </a:solidFill>
                  <a:prstDash val="solid"/>
                </a:ln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</a:rPr>
              <a:t>?</a:t>
            </a:r>
            <a:endParaRPr lang="en-US" sz="2800" dirty="0">
              <a:ln w="31550" cmpd="sng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</a:ln>
              <a:solidFill>
                <a:schemeClr val="tx1">
                  <a:lumMod val="20000"/>
                  <a:lumOff val="8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7" name="TextBox 26">
            <a:hlinkClick r:id="rId20" tooltip="C# курс - програмиране, уроци, видео, лекции от Наков"/>
          </p:cNvPr>
          <p:cNvSpPr txBox="1"/>
          <p:nvPr/>
        </p:nvSpPr>
        <p:spPr>
          <a:xfrm rot="2086872" flipH="1">
            <a:off x="8330354" y="1359229"/>
            <a:ext cx="444390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200" dirty="0" smtClean="0">
                <a:ln>
                  <a:solidFill>
                    <a:schemeClr val="accent1">
                      <a:lumMod val="40000"/>
                      <a:lumOff val="60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200" dirty="0"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  <a:solidFill>
                <a:schemeClr val="accent4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1828800" y="2903716"/>
            <a:ext cx="5486400" cy="1261884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7600" b="1" spc="150" noProof="0" dirty="0" smtClean="0">
                <a:ln w="11430"/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rPr>
              <a:t>Questions?</a:t>
            </a:r>
            <a:endParaRPr lang="en-US" sz="76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6807132" y="6400800"/>
            <a:ext cx="2218556" cy="369332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r">
              <a:buNone/>
              <a:defRPr sz="1800"/>
            </a:lvl1pPr>
          </a:lstStyle>
          <a:p>
            <a:pPr lvl="0"/>
            <a:r>
              <a:rPr lang="en-US" dirty="0" smtClean="0"/>
              <a:t>Course web site URL</a:t>
            </a:r>
            <a:endParaRPr lang="en-US" dirty="0"/>
          </a:p>
        </p:txBody>
      </p:sp>
      <p:sp>
        <p:nvSpPr>
          <p:cNvPr id="10" name="TextBox 9">
            <a:hlinkClick r:id="rId3" tooltip="Курсове и уроци по програмиране, уеб дизайн, разработка на софтуер и информационни технологии - лекции, видео уроци, обучения - безплатно"/>
          </p:cNvPr>
          <p:cNvSpPr txBox="1"/>
          <p:nvPr/>
        </p:nvSpPr>
        <p:spPr>
          <a:xfrm rot="2456848" flipH="1">
            <a:off x="968763" y="4970087"/>
            <a:ext cx="859648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>
              <a:lnSpc>
                <a:spcPct val="80000"/>
              </a:lnSpc>
            </a:pPr>
            <a:r>
              <a:rPr lang="en-US" sz="12000" b="1" dirty="0" smtClean="0">
                <a:solidFill>
                  <a:srgbClr val="FFBF8B"/>
                </a:solidFill>
                <a:effectLst>
                  <a:reflection blurRad="6350" stA="55000" endA="300" endPos="45500" dir="5400000" sy="-100000" algn="bl" rotWithShape="0"/>
                </a:effectLst>
                <a:latin typeface="Cambria" pitchFamily="18" charset="0"/>
              </a:rPr>
              <a:t>?</a:t>
            </a:r>
            <a:endParaRPr lang="en-US" sz="12000" b="1" dirty="0">
              <a:solidFill>
                <a:srgbClr val="FFBF8B"/>
              </a:solidFill>
              <a:effectLst>
                <a:reflection blurRad="6350" stA="55000" endA="300" endPos="45500" dir="5400000" sy="-100000" algn="bl" rotWithShape="0"/>
              </a:effectLst>
              <a:latin typeface="Cambr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25913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Question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152400"/>
            <a:ext cx="7086600" cy="9144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r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lang="en-US" sz="4000" b="1" kern="1200" baseline="0" dirty="0">
                <a:ln w="500"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295400" y="2438402"/>
            <a:ext cx="6400800" cy="2097345"/>
          </a:xfrm>
          <a:prstGeom prst="rect">
            <a:avLst/>
          </a:prstGeom>
        </p:spPr>
        <p:txBody>
          <a:bodyPr anchor="ctr" anchorCtr="0"/>
          <a:lstStyle/>
          <a:p>
            <a:pPr marL="319088" marR="0" lvl="0" indent="-319088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lang="en-US" sz="8000" b="1" kern="1200" dirty="0" smtClean="0">
                <a:solidFill>
                  <a:srgbClr val="E8FFC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41819562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8"/>
          <p:cNvSpPr>
            <a:spLocks noGrp="1"/>
          </p:cNvSpPr>
          <p:nvPr>
            <p:ph type="ctrTitle" hasCustomPrompt="1"/>
          </p:nvPr>
        </p:nvSpPr>
        <p:spPr>
          <a:xfrm>
            <a:off x="457200" y="1524000"/>
            <a:ext cx="8229600" cy="1524000"/>
          </a:xfrm>
          <a:prstGeom prst="rect">
            <a:avLst/>
          </a:prstGeom>
        </p:spPr>
        <p:txBody>
          <a:bodyPr tIns="0" bIns="0" anchor="b" anchorCtr="0"/>
          <a:lstStyle>
            <a:lvl1pPr algn="r">
              <a:lnSpc>
                <a:spcPts val="5400"/>
              </a:lnSpc>
              <a:defRPr sz="5400" cap="none" baseline="0">
                <a:solidFill>
                  <a:srgbClr val="D4FF5B"/>
                </a:solidFill>
                <a:effectLst>
                  <a:outerShdw blurRad="30000" dist="30000" dir="2700000" algn="tl" rotWithShape="0">
                    <a:schemeClr val="bg2">
                      <a:shade val="45000"/>
                      <a:satMod val="150000"/>
                      <a:alpha val="90000"/>
                    </a:schemeClr>
                  </a:outerShdw>
                  <a:reflection blurRad="120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7" name="Subtitle 16"/>
          <p:cNvSpPr>
            <a:spLocks noGrp="1"/>
          </p:cNvSpPr>
          <p:nvPr>
            <p:ph type="subTitle" idx="1" hasCustomPrompt="1"/>
          </p:nvPr>
        </p:nvSpPr>
        <p:spPr>
          <a:xfrm>
            <a:off x="457200" y="3240880"/>
            <a:ext cx="8229600" cy="569120"/>
          </a:xfrm>
          <a:prstGeom prst="rect">
            <a:avLst/>
          </a:prstGeom>
        </p:spPr>
        <p:txBody>
          <a:bodyPr lIns="90000" tIns="0" rIns="90000" bIns="0" anchor="ctr" anchorCtr="0"/>
          <a:lstStyle>
            <a:lvl1pPr marL="0" indent="0" algn="r">
              <a:buNone/>
              <a:defRPr sz="2800">
                <a:solidFill>
                  <a:srgbClr val="FAF8C8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 smtClean="0"/>
              <a:t>Presentation Subtitle</a:t>
            </a:r>
            <a:endParaRPr 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667000" y="4114800"/>
            <a:ext cx="6248400" cy="0"/>
          </a:xfrm>
          <a:prstGeom prst="line">
            <a:avLst/>
          </a:prstGeom>
          <a:ln w="38100" cap="rnd">
            <a:solidFill>
              <a:schemeClr val="accent5">
                <a:lumMod val="20000"/>
                <a:lumOff val="80000"/>
                <a:alpha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5224046"/>
            <a:ext cx="3352800" cy="533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dirty="0" smtClean="0">
                <a:solidFill>
                  <a:srgbClr val="DEFF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5757446"/>
            <a:ext cx="2090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algn="l"/>
            <a:r>
              <a:rPr lang="en-US" sz="1800" b="1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Telerik Corporation</a:t>
            </a:r>
            <a:endParaRPr lang="en-US" sz="1800" b="1" dirty="0">
              <a:solidFill>
                <a:srgbClr val="0EFE5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6062246"/>
            <a:ext cx="17079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algn="l"/>
            <a:r>
              <a:rPr lang="en-US" sz="1600" b="1" dirty="0" smtClean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2"/>
              </a:rPr>
              <a:t>www.telerik.com</a:t>
            </a:r>
            <a:endParaRPr lang="en-US" sz="1600" b="1" dirty="0">
              <a:solidFill>
                <a:schemeClr val="tx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178478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13" Type="http://schemas.microsoft.com/office/2007/relationships/hdphoto" Target="../media/hdphoto1.wdp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3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9143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3"/>
          <p:cNvPicPr>
            <a:picLocks noChangeAspect="1" noChangeArrowheads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63502"/>
            <a:ext cx="9144000" cy="5907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247652"/>
            <a:ext cx="9144000" cy="4833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52400" y="228602"/>
            <a:ext cx="1714500" cy="428625"/>
          </a:xfrm>
          <a:prstGeom prst="rect">
            <a:avLst/>
          </a:prstGeom>
          <a:noFill/>
          <a:effectLst>
            <a:outerShdw blurRad="127000" sx="101000" sy="101000" algn="ctr" rotWithShape="0">
              <a:schemeClr val="tx1">
                <a:lumMod val="20000"/>
                <a:lumOff val="80000"/>
                <a:alpha val="75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94648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</p:sldLayoutIdLst>
  <p:timing>
    <p:tnLst>
      <p:par>
        <p:cTn id="1" dur="indefinite" restart="never" nodeType="tmRoot"/>
      </p:par>
    </p:tnLst>
  </p:timing>
  <p:txStyles>
    <p:titleStyle>
      <a:lvl1pPr algn="r" rtl="0" eaLnBrk="1" fontAlgn="base" hangingPunct="1">
        <a:lnSpc>
          <a:spcPts val="4400"/>
        </a:lnSpc>
        <a:spcBef>
          <a:spcPct val="0"/>
        </a:spcBef>
        <a:spcAft>
          <a:spcPct val="0"/>
        </a:spcAft>
        <a:defRPr sz="4400" b="1" kern="1200" baseline="0">
          <a:ln w="500">
            <a:noFill/>
          </a:ln>
          <a:solidFill>
            <a:schemeClr val="tx2"/>
          </a:solidFill>
          <a:effectLst>
            <a:outerShdw blurRad="38100" dist="38100" dir="2700000" algn="tl">
              <a:srgbClr val="000000">
                <a:alpha val="43137"/>
              </a:srgbClr>
            </a:outerShdw>
            <a:reflection blurRad="6350" stA="55000" endA="300" endPos="45500" dir="5400000" sy="-100000" algn="bl" rotWithShape="0"/>
          </a:effectLst>
          <a:latin typeface="+mj-lt"/>
          <a:ea typeface="+mj-ea"/>
          <a:cs typeface="+mj-cs"/>
        </a:defRPr>
      </a:lvl1pPr>
      <a:lvl2pPr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2pPr>
      <a:lvl3pPr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3pPr>
      <a:lvl4pPr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4pPr>
      <a:lvl5pPr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5pPr>
      <a:lvl6pPr marL="457200"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6pPr>
      <a:lvl7pPr marL="914400"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7pPr>
      <a:lvl8pPr marL="1371600"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8pPr>
      <a:lvl9pPr marL="1828800"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9pPr>
    </p:titleStyle>
    <p:bodyStyle>
      <a:lvl1pPr marL="319088" indent="-319088" algn="l" rtl="0" eaLnBrk="1" fontAlgn="base" hangingPunct="1">
        <a:spcBef>
          <a:spcPct val="20000"/>
        </a:spcBef>
        <a:spcAft>
          <a:spcPct val="0"/>
        </a:spcAft>
        <a:buClr>
          <a:schemeClr val="accent5">
            <a:lumMod val="40000"/>
            <a:lumOff val="60000"/>
          </a:schemeClr>
        </a:buClr>
        <a:buSzPct val="70000"/>
        <a:buFont typeface="Wingdings 2" pitchFamily="18" charset="2"/>
        <a:buChar char=""/>
        <a:defRPr sz="32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1pPr>
      <a:lvl2pPr marL="630238" indent="-273050" algn="l" rtl="0" eaLnBrk="1" fontAlgn="base" hangingPunct="1">
        <a:spcBef>
          <a:spcPct val="20000"/>
        </a:spcBef>
        <a:spcAft>
          <a:spcPct val="0"/>
        </a:spcAft>
        <a:buClr>
          <a:schemeClr val="accent2">
            <a:lumMod val="60000"/>
            <a:lumOff val="40000"/>
          </a:schemeClr>
        </a:buClr>
        <a:buFont typeface="Wingdings 2" pitchFamily="18" charset="2"/>
        <a:buChar char=""/>
        <a:defRPr sz="30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2pPr>
      <a:lvl3pPr marL="922338" indent="-273050" algn="l" rtl="0" eaLnBrk="1" fontAlgn="base" hangingPunct="1">
        <a:spcBef>
          <a:spcPct val="20000"/>
        </a:spcBef>
        <a:spcAft>
          <a:spcPct val="0"/>
        </a:spcAft>
        <a:buClr>
          <a:schemeClr val="tx1">
            <a:lumMod val="50000"/>
          </a:schemeClr>
        </a:buClr>
        <a:buFont typeface="Wingdings 2" pitchFamily="18" charset="2"/>
        <a:buChar char=""/>
        <a:defRPr sz="28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3pPr>
      <a:lvl4pPr marL="1187450" indent="-228600" algn="l" rtl="0" eaLnBrk="1" fontAlgn="base" hangingPunct="1">
        <a:spcBef>
          <a:spcPct val="20000"/>
        </a:spcBef>
        <a:spcAft>
          <a:spcPct val="0"/>
        </a:spcAft>
        <a:buClr>
          <a:srgbClr val="F8BD52"/>
        </a:buClr>
        <a:buFont typeface="Wingdings 2" pitchFamily="18" charset="2"/>
        <a:buChar char=""/>
        <a:defRPr sz="26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4pPr>
      <a:lvl5pPr marL="1425575" indent="-228600" algn="l" rtl="0" eaLnBrk="1" fontAlgn="base" hangingPunct="1">
        <a:spcBef>
          <a:spcPct val="20000"/>
        </a:spcBef>
        <a:spcAft>
          <a:spcPct val="0"/>
        </a:spcAft>
        <a:buClr>
          <a:srgbClr val="46A6BD"/>
        </a:buClr>
        <a:buFont typeface="Wingdings 2" pitchFamily="18" charset="2"/>
        <a:buChar char=""/>
        <a:defRPr sz="24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5pPr>
      <a:lvl6pPr marL="1673352" indent="-228600" algn="l" rtl="0" eaLnBrk="1" latinLnBrk="0" hangingPunct="1">
        <a:spcBef>
          <a:spcPct val="20000"/>
        </a:spcBef>
        <a:buClr>
          <a:schemeClr val="accent6"/>
        </a:buClr>
        <a:buFont typeface="Wingdings 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11096" indent="-228600" algn="l" rtl="0" eaLnBrk="1" latinLnBrk="0" hangingPunct="1">
        <a:spcBef>
          <a:spcPct val="20000"/>
        </a:spcBef>
        <a:buClr>
          <a:schemeClr val="tx2"/>
        </a:buClr>
        <a:buFont typeface="Wingdings 2"/>
        <a:buChar char="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21408" indent="-182880" algn="l" rtl="0" eaLnBrk="1" latinLnBrk="0" hangingPunct="1">
        <a:spcBef>
          <a:spcPct val="20000"/>
        </a:spcBef>
        <a:buClr>
          <a:schemeClr val="tx2"/>
        </a:buClr>
        <a:buFont typeface="Wingdings 2"/>
        <a:buChar char="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322576" indent="-182880" algn="l" rtl="0" eaLnBrk="1" latinLnBrk="0" hangingPunct="1">
        <a:spcBef>
          <a:spcPct val="20000"/>
        </a:spcBef>
        <a:buClr>
          <a:schemeClr val="tx2"/>
        </a:buClr>
        <a:buFont typeface="Wingdings 2"/>
        <a:buChar char="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academy.telerik.com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gif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2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gif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http://demos.telerik.com/silverlight/#ComboBox/FirstLook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telerik.com/teststudio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telerik.com/automated-testing-tools/support/videos.aspx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05432" y="2575000"/>
            <a:ext cx="5781368" cy="777800"/>
          </a:xfrm>
        </p:spPr>
        <p:txBody>
          <a:bodyPr/>
          <a:lstStyle/>
          <a:p>
            <a:r>
              <a:rPr lang="en-US" dirty="0">
                <a:solidFill>
                  <a:schemeClr val="accent3"/>
                </a:solidFill>
                <a:effectLst/>
              </a:rPr>
              <a:t>Telerik </a:t>
            </a:r>
            <a:r>
              <a:rPr lang="en-US" dirty="0" smtClean="0">
                <a:solidFill>
                  <a:schemeClr val="accent3"/>
                </a:solidFill>
                <a:effectLst/>
              </a:rPr>
              <a:t>Test Studio</a:t>
            </a:r>
            <a:r>
              <a:rPr lang="en-US" dirty="0" smtClean="0"/>
              <a:t>	</a:t>
            </a:r>
            <a:endParaRPr lang="en-US" dirty="0"/>
          </a:p>
        </p:txBody>
      </p:sp>
      <p:sp>
        <p:nvSpPr>
          <p:cNvPr id="8" name="Subtitle 7"/>
          <p:cNvSpPr>
            <a:spLocks noGrp="1"/>
          </p:cNvSpPr>
          <p:nvPr>
            <p:ph type="subTitle" idx="1"/>
          </p:nvPr>
        </p:nvSpPr>
        <p:spPr>
          <a:xfrm>
            <a:off x="457200" y="3393280"/>
            <a:ext cx="8229600" cy="569120"/>
          </a:xfrm>
        </p:spPr>
        <p:txBody>
          <a:bodyPr/>
          <a:lstStyle/>
          <a:p>
            <a:r>
              <a:rPr lang="en-US" dirty="0" smtClean="0"/>
              <a:t>Web/Desktop/Mobile Testing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/>
        </p:nvSpPr>
        <p:spPr>
          <a:xfrm>
            <a:off x="497391" y="5455189"/>
            <a:ext cx="39905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319088" indent="-3190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  <a:lvl2pPr marL="6302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Telerik Software Academy</a:t>
            </a:r>
            <a:endParaRPr lang="en-US" dirty="0"/>
          </a:p>
        </p:txBody>
      </p:sp>
      <p:sp>
        <p:nvSpPr>
          <p:cNvPr id="17" name="Text Placeholder 13"/>
          <p:cNvSpPr>
            <a:spLocks noGrp="1"/>
          </p:cNvSpPr>
          <p:nvPr/>
        </p:nvSpPr>
        <p:spPr>
          <a:xfrm>
            <a:off x="497392" y="5759989"/>
            <a:ext cx="3990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319088" indent="-3190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1800" b="1" kern="1200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  <a:lvl2pPr marL="6302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hlinkClick r:id="rId3"/>
              </a:rPr>
              <a:t>http://academy.telerik.com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8" name="Text Placeholder 14"/>
          <p:cNvSpPr>
            <a:spLocks noGrp="1"/>
          </p:cNvSpPr>
          <p:nvPr/>
        </p:nvSpPr>
        <p:spPr>
          <a:xfrm>
            <a:off x="497392" y="5080546"/>
            <a:ext cx="39905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400" b="1" kern="1200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  <a:lvl2pPr marL="6302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Software Quality Assurance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6616" y="4805960"/>
            <a:ext cx="3513475" cy="1698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134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3"/>
                </a:solidFill>
              </a:rPr>
              <a:t>Test Studio </a:t>
            </a:r>
            <a:r>
              <a:rPr lang="en-US" dirty="0"/>
              <a:t>Features </a:t>
            </a:r>
            <a:r>
              <a:rPr lang="en-US" dirty="0" smtClean="0"/>
              <a:t>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Automatic Synchronization </a:t>
            </a:r>
            <a:r>
              <a:rPr lang="en-US" dirty="0" smtClean="0"/>
              <a:t>steps</a:t>
            </a:r>
          </a:p>
          <a:p>
            <a:pPr lvl="2">
              <a:lnSpc>
                <a:spcPct val="100000"/>
              </a:lnSpc>
            </a:pPr>
            <a:r>
              <a:rPr lang="en-US" dirty="0" err="1" smtClean="0"/>
              <a:t>WaitForExists</a:t>
            </a:r>
            <a:r>
              <a:rPr lang="en-US" dirty="0" smtClean="0"/>
              <a:t>, </a:t>
            </a:r>
            <a:r>
              <a:rPr lang="en-US" dirty="0" err="1" smtClean="0"/>
              <a:t>WaitForVisible</a:t>
            </a:r>
            <a:r>
              <a:rPr lang="en-US" dirty="0" smtClean="0"/>
              <a:t>, etc.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sz="2800" dirty="0">
                <a:solidFill>
                  <a:srgbClr val="F5FFC2"/>
                </a:solidFill>
              </a:rPr>
              <a:t>Use a mix of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Coded</a:t>
            </a:r>
            <a:r>
              <a:rPr lang="en-US" sz="2800" dirty="0">
                <a:solidFill>
                  <a:srgbClr val="F5FFC2"/>
                </a:solidFill>
              </a:rPr>
              <a:t> and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Non Coded </a:t>
            </a:r>
            <a:r>
              <a:rPr lang="en-US" sz="2800" dirty="0">
                <a:solidFill>
                  <a:srgbClr val="F5FFC2"/>
                </a:solidFill>
              </a:rPr>
              <a:t>Steps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Reusing common tests with Test As Steps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Test Lists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Management </a:t>
            </a:r>
            <a:r>
              <a:rPr lang="en-US" dirty="0"/>
              <a:t>that supports ordering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Results Management </a:t>
            </a:r>
            <a:r>
              <a:rPr lang="en-US" dirty="0" smtClean="0"/>
              <a:t>using a results calendar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Test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Reports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Command line execution </a:t>
            </a:r>
            <a:r>
              <a:rPr lang="en-US" dirty="0"/>
              <a:t>support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ArtOfTestRunner.exe command line </a:t>
            </a:r>
            <a:r>
              <a:rPr lang="en-US" dirty="0" smtClean="0"/>
              <a:t>runner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Telerik.TestStudio.CommandLineClient.exe</a:t>
            </a:r>
          </a:p>
          <a:p>
            <a:pPr lvl="1">
              <a:lnSpc>
                <a:spcPct val="100000"/>
              </a:lnSpc>
            </a:pP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>
                <a:solidFill>
                  <a:srgbClr val="CCFF66"/>
                </a:solidFill>
              </a:rPr>
              <a:pPr>
                <a:defRPr/>
              </a:pPr>
              <a:t>10</a:t>
            </a:fld>
            <a:endParaRPr lang="en-US" dirty="0">
              <a:solidFill>
                <a:srgbClr val="CCFF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2603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3"/>
                </a:solidFill>
              </a:rPr>
              <a:t>Test Studio </a:t>
            </a:r>
            <a:r>
              <a:rPr lang="en-US" dirty="0"/>
              <a:t>Features </a:t>
            </a:r>
            <a:r>
              <a:rPr lang="en-US" dirty="0" smtClean="0"/>
              <a:t>(3)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lnSpc>
                <a:spcPct val="100000"/>
              </a:lnSpc>
            </a:pPr>
            <a:r>
              <a:rPr lang="en-US" sz="32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Integration </a:t>
            </a:r>
            <a:r>
              <a:rPr lang="en-US" sz="3200" dirty="0"/>
              <a:t>with other </a:t>
            </a:r>
            <a:r>
              <a:rPr lang="en-US" sz="3200" dirty="0" smtClean="0"/>
              <a:t>testing related tools</a:t>
            </a:r>
          </a:p>
          <a:p>
            <a:pPr lvl="2"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Source Control </a:t>
            </a:r>
            <a:r>
              <a:rPr lang="en-US" dirty="0" smtClean="0"/>
              <a:t>integration (TFS)</a:t>
            </a:r>
          </a:p>
          <a:p>
            <a:pPr lvl="2"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Build Servers integration </a:t>
            </a:r>
            <a:r>
              <a:rPr lang="en-US" dirty="0"/>
              <a:t>(TFS, </a:t>
            </a:r>
            <a:r>
              <a:rPr lang="en-US" dirty="0" err="1"/>
              <a:t>CruiseControl</a:t>
            </a:r>
            <a:r>
              <a:rPr lang="en-US" dirty="0"/>
              <a:t>, </a:t>
            </a:r>
            <a:r>
              <a:rPr lang="en-US" dirty="0" err="1"/>
              <a:t>TeamCity</a:t>
            </a:r>
            <a:r>
              <a:rPr lang="en-US" dirty="0"/>
              <a:t>, Jenkins</a:t>
            </a:r>
            <a:r>
              <a:rPr lang="en-US" dirty="0" smtClean="0"/>
              <a:t>)</a:t>
            </a:r>
            <a:endParaRPr lang="en-US" dirty="0"/>
          </a:p>
          <a:p>
            <a:pPr lvl="2"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User Stories/Acceptance Criteria </a:t>
            </a:r>
            <a:r>
              <a:rPr lang="en-US" dirty="0" smtClean="0"/>
              <a:t>linking (Telerik </a:t>
            </a:r>
            <a:r>
              <a:rPr lang="en-US" dirty="0" err="1" smtClean="0"/>
              <a:t>TeamPulse</a:t>
            </a:r>
            <a:r>
              <a:rPr lang="en-US" dirty="0" smtClean="0"/>
              <a:t>)</a:t>
            </a:r>
          </a:p>
          <a:p>
            <a:pPr lvl="2"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Bug Tracking </a:t>
            </a:r>
            <a:r>
              <a:rPr lang="en-US" dirty="0" smtClean="0"/>
              <a:t>(Telerik </a:t>
            </a:r>
            <a:r>
              <a:rPr lang="en-US" dirty="0" err="1" smtClean="0"/>
              <a:t>TeamPulse</a:t>
            </a:r>
            <a:r>
              <a:rPr lang="en-US" dirty="0" smtClean="0"/>
              <a:t>, TFS, JIRA)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Automation tests linking with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Test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Management </a:t>
            </a:r>
            <a:r>
              <a:rPr lang="en-US" dirty="0"/>
              <a:t>(Microsoft Test Manager)</a:t>
            </a:r>
            <a:endParaRPr lang="en-US" dirty="0" smtClean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lvl="2"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Tests</a:t>
            </a:r>
            <a:r>
              <a:rPr lang="en-US" dirty="0" smtClean="0"/>
              <a:t>,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Test Lists </a:t>
            </a:r>
            <a:r>
              <a:rPr lang="en-US" dirty="0" smtClean="0"/>
              <a:t>and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Results</a:t>
            </a:r>
            <a:r>
              <a:rPr lang="en-US" dirty="0" smtClean="0"/>
              <a:t> synchronization (Quality Center)</a:t>
            </a:r>
          </a:p>
          <a:p>
            <a:pPr lvl="2">
              <a:lnSpc>
                <a:spcPct val="100000"/>
              </a:lnSpc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5161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914400"/>
            <a:ext cx="7924800" cy="685800"/>
          </a:xfrm>
        </p:spPr>
        <p:txBody>
          <a:bodyPr/>
          <a:lstStyle/>
          <a:p>
            <a:r>
              <a:rPr lang="en-US" dirty="0">
                <a:solidFill>
                  <a:schemeClr val="accent3"/>
                </a:solidFill>
              </a:rPr>
              <a:t>Test Studio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Tabs and Panes Tour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1772840"/>
            <a:ext cx="7924800" cy="569120"/>
          </a:xfrm>
        </p:spPr>
        <p:txBody>
          <a:bodyPr/>
          <a:lstStyle/>
          <a:p>
            <a:r>
              <a:rPr lang="en-US" dirty="0" smtClean="0"/>
              <a:t>Quick Demo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198" y="2448990"/>
            <a:ext cx="7277604" cy="4190232"/>
          </a:xfrm>
          <a:prstGeom prst="roundRect">
            <a:avLst/>
          </a:prstGeom>
          <a:noFill/>
          <a:ln>
            <a:noFill/>
          </a:ln>
          <a:effectLst>
            <a:glow rad="101600">
              <a:schemeClr val="tx1">
                <a:alpha val="60000"/>
              </a:schemeClr>
            </a:glow>
            <a:outerShdw dist="35921" dir="2700000" algn="ctr" rotWithShape="0">
              <a:schemeClr val="bg2"/>
            </a:outerShdw>
          </a:effectLst>
        </p:spPr>
      </p:pic>
    </p:spTree>
    <p:extLst>
      <p:ext uri="{BB962C8B-B14F-4D97-AF65-F5344CB8AC3E}">
        <p14:creationId xmlns:p14="http://schemas.microsoft.com/office/powerpoint/2010/main" val="3847905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2000" y="689580"/>
            <a:ext cx="7924800" cy="685800"/>
          </a:xfrm>
        </p:spPr>
        <p:txBody>
          <a:bodyPr/>
          <a:lstStyle/>
          <a:p>
            <a:r>
              <a:rPr lang="en-US" dirty="0"/>
              <a:t>Working With </a:t>
            </a:r>
            <a:r>
              <a:rPr lang="en-US" dirty="0" smtClean="0"/>
              <a:t>Projects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4241" y="1760787"/>
            <a:ext cx="4415519" cy="4792160"/>
          </a:xfrm>
          <a:prstGeom prst="roundRect">
            <a:avLst/>
          </a:prstGeom>
          <a:noFill/>
          <a:ln>
            <a:noFill/>
          </a:ln>
          <a:effectLst>
            <a:glow rad="101600">
              <a:schemeClr val="tx1">
                <a:alpha val="60000"/>
              </a:schemeClr>
            </a:glow>
            <a:outerShdw dist="35921" dir="2700000" algn="ctr" rotWithShape="0">
              <a:schemeClr val="bg2"/>
            </a:outerShdw>
          </a:effectLst>
        </p:spPr>
      </p:pic>
    </p:spTree>
    <p:extLst>
      <p:ext uri="{BB962C8B-B14F-4D97-AF65-F5344CB8AC3E}">
        <p14:creationId xmlns:p14="http://schemas.microsoft.com/office/powerpoint/2010/main" val="3487002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0025" y="4831777"/>
            <a:ext cx="4430575" cy="1645223"/>
          </a:xfrm>
          <a:prstGeom prst="roundRect">
            <a:avLst/>
          </a:prstGeom>
          <a:noFill/>
          <a:ln>
            <a:noFill/>
          </a:ln>
          <a:effectLst>
            <a:glow rad="101600">
              <a:schemeClr val="tx1">
                <a:alpha val="60000"/>
              </a:schemeClr>
            </a:glow>
            <a:outerShdw dist="35921" dir="2700000" algn="ctr" rotWithShape="0">
              <a:schemeClr val="bg2"/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Files Pane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20432" cy="5791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The Project Files Pane </a:t>
            </a:r>
            <a:r>
              <a:rPr lang="en-US" dirty="0" smtClean="0"/>
              <a:t>provides visual </a:t>
            </a:r>
            <a:r>
              <a:rPr lang="en-US" dirty="0"/>
              <a:t>cues </a:t>
            </a:r>
            <a:r>
              <a:rPr lang="en-US" dirty="0" smtClean="0"/>
              <a:t>about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state and configuration </a:t>
            </a:r>
            <a:r>
              <a:rPr lang="en-US" dirty="0" smtClean="0"/>
              <a:t>of the project: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Folders </a:t>
            </a:r>
            <a:r>
              <a:rPr lang="en-US" dirty="0"/>
              <a:t>and </a:t>
            </a:r>
            <a:r>
              <a:rPr lang="en-US" dirty="0" smtClean="0"/>
              <a:t>tests, Properties, Data Management, Scheduling configuration, TFS connection, </a:t>
            </a:r>
            <a:r>
              <a:rPr lang="en-US" dirty="0" err="1" smtClean="0"/>
              <a:t>TeamPulse</a:t>
            </a:r>
            <a:r>
              <a:rPr lang="en-US" dirty="0" smtClean="0"/>
              <a:t> integration, Bug Tracking and General Project Settings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Example: </a:t>
            </a:r>
            <a:r>
              <a:rPr lang="en-US" sz="2800" dirty="0" err="1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databound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</a:p>
          <a:p>
            <a:pPr marL="649288" lvl="2" indent="0">
              <a:lnSpc>
                <a:spcPct val="100000"/>
              </a:lnSpc>
              <a:buNone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	tests </a:t>
            </a:r>
            <a:r>
              <a:rPr lang="en-US" sz="2800" dirty="0" smtClean="0"/>
              <a:t>display the </a:t>
            </a:r>
          </a:p>
          <a:p>
            <a:pPr marL="649288" lvl="2" indent="0">
              <a:lnSpc>
                <a:spcPct val="100000"/>
              </a:lnSpc>
              <a:buNone/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	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database icon:</a:t>
            </a:r>
            <a:r>
              <a:rPr lang="en-US" sz="280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205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vs. WPF Tests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3"/>
                </a:solidFill>
              </a:rPr>
              <a:t>Test Studio </a:t>
            </a:r>
            <a:r>
              <a:rPr lang="en-US" dirty="0" smtClean="0"/>
              <a:t>provides convenient organization of Web, Load, WPF, and Manual tests in a single project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2282" y="3500054"/>
            <a:ext cx="2837111" cy="1949784"/>
          </a:xfrm>
          <a:prstGeom prst="roundRect">
            <a:avLst/>
          </a:prstGeom>
          <a:noFill/>
          <a:ln>
            <a:noFill/>
          </a:ln>
          <a:effectLst>
            <a:glow rad="101600">
              <a:schemeClr val="tx1">
                <a:alpha val="60000"/>
              </a:schemeClr>
            </a:glow>
            <a:outerShdw dist="35921" dir="2700000" algn="ctr" rotWithShape="0">
              <a:schemeClr val="bg2"/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978" y="2692617"/>
            <a:ext cx="3564657" cy="3564657"/>
          </a:xfrm>
          <a:prstGeom prst="roundRect">
            <a:avLst/>
          </a:prstGeom>
          <a:noFill/>
          <a:ln>
            <a:noFill/>
          </a:ln>
          <a:effectLst>
            <a:glow rad="101600">
              <a:schemeClr val="tx1">
                <a:alpha val="60000"/>
              </a:schemeClr>
            </a:glow>
            <a:outerShdw dist="35921" dir="2700000" algn="ctr" rotWithShape="0">
              <a:schemeClr val="bg2"/>
            </a:outerShdw>
          </a:effectLst>
        </p:spPr>
      </p:pic>
    </p:spTree>
    <p:extLst>
      <p:ext uri="{BB962C8B-B14F-4D97-AF65-F5344CB8AC3E}">
        <p14:creationId xmlns:p14="http://schemas.microsoft.com/office/powerpoint/2010/main" val="3062066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152400"/>
            <a:ext cx="7086600" cy="680884"/>
          </a:xfrm>
        </p:spPr>
        <p:txBody>
          <a:bodyPr/>
          <a:lstStyle/>
          <a:p>
            <a:r>
              <a:rPr lang="en-US" dirty="0" smtClean="0"/>
              <a:t>TFS Integration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19200"/>
            <a:ext cx="8686800" cy="54864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accent3"/>
                </a:solidFill>
              </a:rPr>
              <a:t>Test Studio </a:t>
            </a:r>
            <a:r>
              <a:rPr lang="en-US" dirty="0" smtClean="0"/>
              <a:t>can be integrated to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Team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Foundation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Server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339" y="2743530"/>
            <a:ext cx="6889322" cy="3749290"/>
          </a:xfrm>
          <a:prstGeom prst="roundRect">
            <a:avLst/>
          </a:prstGeom>
          <a:noFill/>
          <a:ln>
            <a:noFill/>
          </a:ln>
          <a:effectLst>
            <a:glow rad="101600">
              <a:schemeClr val="tx1">
                <a:alpha val="60000"/>
              </a:schemeClr>
            </a:glow>
            <a:outerShdw dist="35921" dir="2700000" algn="ctr" rotWithShape="0">
              <a:schemeClr val="bg2"/>
            </a:outerShdw>
          </a:effectLst>
        </p:spPr>
      </p:pic>
    </p:spTree>
    <p:extLst>
      <p:ext uri="{BB962C8B-B14F-4D97-AF65-F5344CB8AC3E}">
        <p14:creationId xmlns:p14="http://schemas.microsoft.com/office/powerpoint/2010/main" val="2040429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TeamPulse Integration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3"/>
                </a:solidFill>
              </a:rPr>
              <a:t>Test Studio </a:t>
            </a:r>
            <a:r>
              <a:rPr lang="en-US" dirty="0" smtClean="0"/>
              <a:t>provides </a:t>
            </a:r>
          </a:p>
          <a:p>
            <a:pPr lvl="1"/>
            <a:r>
              <a:rPr lang="en-US" dirty="0" smtClean="0"/>
              <a:t>Enables </a:t>
            </a:r>
            <a:r>
              <a:rPr lang="en-US" dirty="0"/>
              <a:t>linking between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user stories </a:t>
            </a:r>
            <a:r>
              <a:rPr lang="en-US" dirty="0"/>
              <a:t>and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acceptance test criteria </a:t>
            </a:r>
            <a:r>
              <a:rPr lang="en-US" dirty="0"/>
              <a:t>in TeamPulse to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functional tests </a:t>
            </a:r>
            <a:r>
              <a:rPr lang="en-US" dirty="0"/>
              <a:t>within </a:t>
            </a:r>
            <a:r>
              <a:rPr lang="en-US" dirty="0">
                <a:solidFill>
                  <a:schemeClr val="accent3"/>
                </a:solidFill>
              </a:rPr>
              <a:t>Telerik Test </a:t>
            </a:r>
            <a:r>
              <a:rPr lang="en-US" dirty="0" smtClean="0">
                <a:solidFill>
                  <a:schemeClr val="accent3"/>
                </a:solidFill>
              </a:rPr>
              <a:t>Studio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4234" y="3217043"/>
            <a:ext cx="6355533" cy="3488557"/>
          </a:xfrm>
          <a:prstGeom prst="roundRect">
            <a:avLst/>
          </a:prstGeom>
          <a:noFill/>
          <a:ln>
            <a:noFill/>
          </a:ln>
          <a:effectLst>
            <a:glow rad="101600">
              <a:schemeClr val="tx1">
                <a:alpha val="60000"/>
              </a:schemeClr>
            </a:glow>
            <a:outerShdw dist="35921" dir="2700000" algn="ctr" rotWithShape="0">
              <a:schemeClr val="bg2"/>
            </a:outerShdw>
          </a:effectLst>
        </p:spPr>
      </p:pic>
    </p:spTree>
    <p:extLst>
      <p:ext uri="{BB962C8B-B14F-4D97-AF65-F5344CB8AC3E}">
        <p14:creationId xmlns:p14="http://schemas.microsoft.com/office/powerpoint/2010/main" val="1716480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184354"/>
            <a:ext cx="7086600" cy="575187"/>
          </a:xfrm>
        </p:spPr>
        <p:txBody>
          <a:bodyPr/>
          <a:lstStyle/>
          <a:p>
            <a:r>
              <a:rPr lang="en-US" dirty="0" smtClean="0"/>
              <a:t>Export Project </a:t>
            </a:r>
            <a:r>
              <a:rPr lang="en-US" dirty="0"/>
              <a:t>to Visual Studio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19200"/>
            <a:ext cx="8686800" cy="54864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accent3"/>
                </a:solidFill>
              </a:rPr>
              <a:t>Test Studio </a:t>
            </a:r>
            <a:r>
              <a:rPr lang="en-US" dirty="0" smtClean="0"/>
              <a:t>projects can be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exported</a:t>
            </a:r>
            <a:r>
              <a:rPr lang="en-US" dirty="0" smtClean="0"/>
              <a:t> in </a:t>
            </a:r>
            <a:r>
              <a:rPr lang="en-US" dirty="0"/>
              <a:t>a form that can be consumed by developers </a:t>
            </a:r>
            <a:r>
              <a:rPr lang="en-US" dirty="0" smtClean="0"/>
              <a:t>using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Visual Studio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Export to Visual Studio</a:t>
            </a:r>
            <a:r>
              <a:rPr lang="en-US" dirty="0"/>
              <a:t>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Ribbon Bar </a:t>
            </a:r>
            <a:r>
              <a:rPr lang="en-US" dirty="0"/>
              <a:t>menu item </a:t>
            </a:r>
            <a:r>
              <a:rPr lang="en-US" dirty="0" smtClean="0"/>
              <a:t>creates </a:t>
            </a:r>
            <a:r>
              <a:rPr lang="en-US" dirty="0"/>
              <a:t>a Visual Studio </a:t>
            </a:r>
            <a:r>
              <a:rPr lang="en-US" dirty="0" smtClean="0"/>
              <a:t>2010, 2012 or 2013 project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 smtClean="0"/>
              <a:t>Available with or</a:t>
            </a:r>
            <a:br>
              <a:rPr lang="en-US" dirty="0" smtClean="0"/>
            </a:br>
            <a:r>
              <a:rPr lang="en-US" dirty="0"/>
              <a:t>without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TFS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9767" y="4132580"/>
            <a:ext cx="3621314" cy="2534920"/>
          </a:xfrm>
          <a:prstGeom prst="roundRect">
            <a:avLst/>
          </a:prstGeom>
          <a:noFill/>
          <a:ln>
            <a:noFill/>
          </a:ln>
          <a:effectLst>
            <a:glow rad="101600">
              <a:schemeClr val="tx1">
                <a:alpha val="60000"/>
              </a:schemeClr>
            </a:glow>
            <a:outerShdw dist="35921" dir="2700000" algn="ctr" rotWithShape="0">
              <a:schemeClr val="bg2"/>
            </a:outerShdw>
          </a:effectLst>
        </p:spPr>
      </p:pic>
    </p:spTree>
    <p:extLst>
      <p:ext uri="{BB962C8B-B14F-4D97-AF65-F5344CB8AC3E}">
        <p14:creationId xmlns:p14="http://schemas.microsoft.com/office/powerpoint/2010/main" val="2032285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78873" y="682023"/>
            <a:ext cx="7924800" cy="685800"/>
          </a:xfrm>
        </p:spPr>
        <p:txBody>
          <a:bodyPr/>
          <a:lstStyle/>
          <a:p>
            <a:r>
              <a:rPr lang="en-US" dirty="0"/>
              <a:t>Working With </a:t>
            </a:r>
            <a:r>
              <a:rPr lang="en-US" dirty="0" smtClean="0"/>
              <a:t>Tests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801" y="1819806"/>
            <a:ext cx="7628399" cy="4580300"/>
          </a:xfrm>
          <a:prstGeom prst="roundRect">
            <a:avLst/>
          </a:prstGeom>
          <a:noFill/>
          <a:ln>
            <a:noFill/>
          </a:ln>
          <a:effectLst>
            <a:glow rad="101600">
              <a:schemeClr val="tx1">
                <a:alpha val="60000"/>
              </a:schemeClr>
            </a:glow>
            <a:outerShdw dist="35921" dir="2700000" algn="ctr" rotWithShape="0">
              <a:schemeClr val="bg2"/>
            </a:outerShdw>
          </a:effectLst>
        </p:spPr>
      </p:pic>
    </p:spTree>
    <p:extLst>
      <p:ext uri="{BB962C8B-B14F-4D97-AF65-F5344CB8AC3E}">
        <p14:creationId xmlns:p14="http://schemas.microsoft.com/office/powerpoint/2010/main" val="3383432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Lectors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1946" y="903196"/>
            <a:ext cx="7581900" cy="327950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Iliyan Panchev</a:t>
            </a:r>
          </a:p>
          <a:p>
            <a:pPr marL="357188" lvl="1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2400" dirty="0" smtClean="0"/>
              <a:t>Product Manager@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 smtClean="0"/>
              <a:t>Telerik Testing Solutions</a:t>
            </a:r>
            <a:endParaRPr lang="en-US" sz="2400" dirty="0"/>
          </a:p>
          <a:p>
            <a:pPr lvl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smtClean="0"/>
          </a:p>
          <a:p>
            <a:pPr mar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effectLst/>
              </a:rPr>
              <a:t/>
            </a:r>
            <a:br>
              <a:rPr lang="en-US" dirty="0" smtClean="0">
                <a:effectLst/>
              </a:rPr>
            </a:b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2" r="16876"/>
          <a:stretch/>
        </p:blipFill>
        <p:spPr>
          <a:xfrm>
            <a:off x="6435045" y="1103952"/>
            <a:ext cx="1828801" cy="2424151"/>
          </a:xfrm>
          <a:prstGeom prst="roundRect">
            <a:avLst/>
          </a:prstGeom>
          <a:noFill/>
          <a:ln>
            <a:noFill/>
          </a:ln>
          <a:effectLst>
            <a:glow rad="101600">
              <a:schemeClr val="tx1">
                <a:alpha val="60000"/>
              </a:schemeClr>
            </a:glow>
            <a:outerShdw dist="35921" dir="2700000" algn="ctr" rotWithShape="0">
              <a:schemeClr val="bg2"/>
            </a:outerShdw>
          </a:effectLst>
        </p:spPr>
      </p:pic>
    </p:spTree>
    <p:extLst>
      <p:ext uri="{BB962C8B-B14F-4D97-AF65-F5344CB8AC3E}">
        <p14:creationId xmlns:p14="http://schemas.microsoft.com/office/powerpoint/2010/main" val="163297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Working with Tests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Test Tabs</a:t>
            </a:r>
          </a:p>
          <a:p>
            <a:r>
              <a:rPr lang="en-US" dirty="0"/>
              <a:t>Test Steps – Properties, Inline Editor</a:t>
            </a:r>
          </a:p>
          <a:p>
            <a:r>
              <a:rPr lang="en-US" dirty="0"/>
              <a:t>Re-use tests – add Test As Step</a:t>
            </a:r>
          </a:p>
          <a:p>
            <a:r>
              <a:rPr lang="en-US" dirty="0"/>
              <a:t>Many steps to be added manually – </a:t>
            </a:r>
            <a:r>
              <a:rPr lang="en-US" dirty="0" err="1"/>
              <a:t>misc</a:t>
            </a:r>
            <a:r>
              <a:rPr lang="en-US" dirty="0"/>
              <a:t>, logical, dialogs</a:t>
            </a:r>
          </a:p>
          <a:p>
            <a:r>
              <a:rPr lang="en-US" dirty="0"/>
              <a:t>Step debug options</a:t>
            </a:r>
          </a:p>
          <a:p>
            <a:r>
              <a:rPr lang="en-US" dirty="0"/>
              <a:t>Storyboard </a:t>
            </a:r>
          </a:p>
          <a:p>
            <a:pPr marL="357188" lvl="1" indent="0">
              <a:buNone/>
            </a:pPr>
            <a:endParaRPr lang="en-US" sz="2800" dirty="0" smtClean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lvl="1"/>
            <a:endParaRPr lang="en-US" sz="2800" dirty="0" smtClean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8310" y="3707921"/>
            <a:ext cx="4082290" cy="2778132"/>
          </a:xfrm>
          <a:prstGeom prst="roundRect">
            <a:avLst/>
          </a:prstGeom>
          <a:noFill/>
          <a:ln>
            <a:noFill/>
          </a:ln>
          <a:effectLst>
            <a:glow rad="101600">
              <a:schemeClr val="tx1">
                <a:alpha val="60000"/>
              </a:schemeClr>
            </a:glow>
            <a:outerShdw dist="35921" dir="2700000" algn="ctr" rotWithShape="0">
              <a:schemeClr val="bg2"/>
            </a:outerShdw>
          </a:effectLst>
        </p:spPr>
      </p:pic>
    </p:spTree>
    <p:extLst>
      <p:ext uri="{BB962C8B-B14F-4D97-AF65-F5344CB8AC3E}">
        <p14:creationId xmlns:p14="http://schemas.microsoft.com/office/powerpoint/2010/main" val="2371374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1" y="706725"/>
            <a:ext cx="7924800" cy="685800"/>
          </a:xfrm>
        </p:spPr>
        <p:txBody>
          <a:bodyPr/>
          <a:lstStyle/>
          <a:p>
            <a:r>
              <a:rPr lang="en-US" dirty="0" smtClean="0"/>
              <a:t>Recording Web Tests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96794" y="1577279"/>
            <a:ext cx="3459157" cy="550285"/>
          </a:xfrm>
        </p:spPr>
        <p:txBody>
          <a:bodyPr/>
          <a:lstStyle/>
          <a:p>
            <a:r>
              <a:rPr lang="en-US" dirty="0"/>
              <a:t>IE Recording Surface</a:t>
            </a:r>
            <a:r>
              <a:rPr lang="en-US" dirty="0" smtClean="0"/>
              <a:t>			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38" y="1946787"/>
            <a:ext cx="4350513" cy="4860233"/>
          </a:xfrm>
          <a:prstGeom prst="roundRect">
            <a:avLst/>
          </a:prstGeom>
          <a:noFill/>
          <a:ln>
            <a:noFill/>
          </a:ln>
          <a:effectLst>
            <a:glow rad="101600">
              <a:schemeClr val="tx1">
                <a:alpha val="60000"/>
              </a:schemeClr>
            </a:glow>
            <a:outerShdw dist="35921" dir="2700000" algn="ctr" rotWithShape="0">
              <a:schemeClr val="bg2"/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1" y="1939560"/>
            <a:ext cx="4482362" cy="4867460"/>
          </a:xfrm>
          <a:prstGeom prst="roundRect">
            <a:avLst/>
          </a:prstGeom>
          <a:noFill/>
          <a:ln>
            <a:noFill/>
          </a:ln>
          <a:effectLst>
            <a:glow rad="101600">
              <a:schemeClr val="tx1">
                <a:alpha val="60000"/>
              </a:schemeClr>
            </a:glow>
            <a:outerShdw dist="35921" dir="2700000" algn="ctr" rotWithShape="0">
              <a:schemeClr val="bg2"/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5745568" y="1416340"/>
            <a:ext cx="19770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AF7C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JS</a:t>
            </a:r>
            <a:r>
              <a:rPr lang="en-US" dirty="0"/>
              <a:t> </a:t>
            </a:r>
            <a:r>
              <a:rPr lang="en-US" sz="2800" b="1" dirty="0" smtClean="0">
                <a:solidFill>
                  <a:srgbClr val="FAF7C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Recorder</a:t>
            </a:r>
          </a:p>
        </p:txBody>
      </p:sp>
    </p:spTree>
    <p:extLst>
      <p:ext uri="{BB962C8B-B14F-4D97-AF65-F5344CB8AC3E}">
        <p14:creationId xmlns:p14="http://schemas.microsoft.com/office/powerpoint/2010/main" val="3063578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Recording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6227358" cy="5791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Recording a </a:t>
            </a:r>
            <a:r>
              <a:rPr lang="en-US" dirty="0" err="1" smtClean="0"/>
              <a:t>webtest</a:t>
            </a:r>
            <a:r>
              <a:rPr lang="en-US" dirty="0" smtClean="0"/>
              <a:t> in IE, Firefox, Chrome, Safari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Choose the default recording browser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Browser Calibration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5380" y="4349068"/>
            <a:ext cx="1067178" cy="14610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5594" y="1070374"/>
            <a:ext cx="2436511" cy="2331389"/>
          </a:xfrm>
          <a:prstGeom prst="roundRect">
            <a:avLst/>
          </a:prstGeom>
          <a:noFill/>
          <a:ln>
            <a:noFill/>
          </a:ln>
          <a:effectLst>
            <a:glow rad="101600">
              <a:schemeClr val="tx1">
                <a:alpha val="60000"/>
              </a:schemeClr>
            </a:glow>
            <a:outerShdw dist="35921" dir="2700000" algn="ctr" rotWithShape="0">
              <a:schemeClr val="bg2"/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9306" y="3915616"/>
            <a:ext cx="3541294" cy="2537996"/>
          </a:xfrm>
          <a:prstGeom prst="roundRect">
            <a:avLst/>
          </a:prstGeom>
          <a:noFill/>
          <a:ln>
            <a:noFill/>
          </a:ln>
          <a:effectLst>
            <a:glow rad="101600">
              <a:schemeClr val="tx1">
                <a:alpha val="60000"/>
              </a:schemeClr>
            </a:glow>
            <a:outerShdw dist="35921" dir="2700000" algn="ctr" rotWithShape="0">
              <a:schemeClr val="bg2"/>
            </a:outerShdw>
          </a:effectLst>
        </p:spPr>
      </p:pic>
    </p:spTree>
    <p:extLst>
      <p:ext uri="{BB962C8B-B14F-4D97-AF65-F5344CB8AC3E}">
        <p14:creationId xmlns:p14="http://schemas.microsoft.com/office/powerpoint/2010/main" val="1574963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Recording 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6227358" cy="5791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Recording a WPF test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Configure the application under test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5380" y="4349068"/>
            <a:ext cx="1067178" cy="14610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7975" y="2616451"/>
            <a:ext cx="5703654" cy="3936749"/>
          </a:xfrm>
          <a:prstGeom prst="roundRect">
            <a:avLst/>
          </a:prstGeom>
          <a:noFill/>
          <a:ln>
            <a:noFill/>
          </a:ln>
          <a:effectLst>
            <a:glow rad="101600">
              <a:schemeClr val="tx1">
                <a:alpha val="60000"/>
              </a:schemeClr>
            </a:glow>
            <a:outerShdw dist="35921" dir="2700000" algn="ctr" rotWithShape="0">
              <a:schemeClr val="bg2"/>
            </a:outerShdw>
          </a:effectLst>
        </p:spPr>
      </p:pic>
    </p:spTree>
    <p:extLst>
      <p:ext uri="{BB962C8B-B14F-4D97-AF65-F5344CB8AC3E}">
        <p14:creationId xmlns:p14="http://schemas.microsoft.com/office/powerpoint/2010/main" val="3992620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Recording </a:t>
            </a:r>
            <a:r>
              <a:rPr lang="en-US" dirty="0" smtClean="0"/>
              <a:t>In IE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Recorder </a:t>
            </a:r>
            <a:r>
              <a:rPr lang="en-US" dirty="0" smtClean="0"/>
              <a:t>provides </a:t>
            </a:r>
            <a:r>
              <a:rPr lang="en-US" dirty="0"/>
              <a:t>the ability to record all your actions against a web </a:t>
            </a:r>
            <a:r>
              <a:rPr lang="en-US" dirty="0" smtClean="0"/>
              <a:t>page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Allows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identifying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specific elements </a:t>
            </a:r>
            <a:r>
              <a:rPr lang="en-US" dirty="0"/>
              <a:t>in the page and </a:t>
            </a:r>
            <a:r>
              <a:rPr lang="en-US" dirty="0" smtClean="0"/>
              <a:t>handling </a:t>
            </a:r>
            <a:r>
              <a:rPr lang="en-US" dirty="0"/>
              <a:t>many common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dialogs</a:t>
            </a:r>
            <a:r>
              <a:rPr lang="en-US" dirty="0"/>
              <a:t> that might pop </a:t>
            </a:r>
            <a:r>
              <a:rPr lang="en-US" dirty="0" smtClean="0"/>
              <a:t>up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4062" y="3090823"/>
            <a:ext cx="5695403" cy="3462377"/>
          </a:xfrm>
          <a:prstGeom prst="roundRect">
            <a:avLst/>
          </a:prstGeom>
          <a:noFill/>
          <a:ln>
            <a:noFill/>
          </a:ln>
          <a:effectLst>
            <a:glow rad="101600">
              <a:schemeClr val="tx1">
                <a:alpha val="60000"/>
              </a:schemeClr>
            </a:glow>
            <a:outerShdw dist="35921" dir="2700000" algn="ctr" rotWithShape="0">
              <a:schemeClr val="bg2"/>
            </a:outerShdw>
          </a:effectLst>
        </p:spPr>
      </p:pic>
    </p:spTree>
    <p:extLst>
      <p:ext uri="{BB962C8B-B14F-4D97-AF65-F5344CB8AC3E}">
        <p14:creationId xmlns:p14="http://schemas.microsoft.com/office/powerpoint/2010/main" val="1759418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Browser Resolution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Browser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Resolution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If the highlight appears offset from the element it should be surrounding, make sure that your </a:t>
            </a:r>
            <a:r>
              <a:rPr lang="en-US" dirty="0" smtClean="0"/>
              <a:t>browser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zoom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level</a:t>
            </a:r>
            <a:r>
              <a:rPr lang="en-US" dirty="0"/>
              <a:t> is set to 100</a:t>
            </a:r>
            <a:r>
              <a:rPr lang="en-US" dirty="0" smtClean="0"/>
              <a:t>%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In </a:t>
            </a:r>
            <a:r>
              <a:rPr lang="en-US" dirty="0"/>
              <a:t>the screenshot below, the zoom </a:t>
            </a:r>
            <a:r>
              <a:rPr lang="en-US" dirty="0" smtClean="0"/>
              <a:t>level </a:t>
            </a:r>
            <a:r>
              <a:rPr lang="en-US" dirty="0"/>
              <a:t>is 90</a:t>
            </a:r>
            <a:r>
              <a:rPr lang="en-US" dirty="0" smtClean="0"/>
              <a:t>%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43000" y="4000500"/>
            <a:ext cx="4653159" cy="2286000"/>
          </a:xfrm>
          <a:prstGeom prst="roundRect">
            <a:avLst>
              <a:gd name="adj" fmla="val 10741"/>
            </a:avLst>
          </a:prstGeom>
          <a:noFill/>
          <a:ln>
            <a:noFill/>
          </a:ln>
          <a:effectLst>
            <a:glow rad="101600">
              <a:schemeClr val="tx1">
                <a:alpha val="6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29400" y="4019550"/>
            <a:ext cx="1562100" cy="2247900"/>
          </a:xfrm>
          <a:prstGeom prst="roundRect">
            <a:avLst>
              <a:gd name="adj" fmla="val 9079"/>
            </a:avLst>
          </a:prstGeom>
          <a:noFill/>
          <a:ln>
            <a:noFill/>
          </a:ln>
          <a:effectLst>
            <a:glow rad="101600">
              <a:schemeClr val="tx1">
                <a:alpha val="6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70090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Steps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Steps Pane </a:t>
            </a:r>
            <a:r>
              <a:rPr lang="en-US" dirty="0"/>
              <a:t>allows </a:t>
            </a:r>
            <a:r>
              <a:rPr lang="en-US" dirty="0" smtClean="0"/>
              <a:t>working </a:t>
            </a:r>
            <a:r>
              <a:rPr lang="en-US" dirty="0"/>
              <a:t>with individual steps in the test, the step's elements and any code </a:t>
            </a:r>
            <a:r>
              <a:rPr lang="en-US" dirty="0" smtClean="0"/>
              <a:t>for the test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09750" y="2743199"/>
            <a:ext cx="5524500" cy="3667125"/>
          </a:xfrm>
          <a:prstGeom prst="roundRect">
            <a:avLst>
              <a:gd name="adj" fmla="val 2814"/>
            </a:avLst>
          </a:prstGeom>
          <a:noFill/>
          <a:ln>
            <a:noFill/>
          </a:ln>
          <a:effectLst>
            <a:glow rad="101600">
              <a:schemeClr val="tx1">
                <a:alpha val="6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23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Test Steps Manually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are some steps that have to be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added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specifically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Test as Step </a:t>
            </a:r>
            <a:r>
              <a:rPr lang="en-US" dirty="0"/>
              <a:t>lets you run another test as a single step</a:t>
            </a:r>
          </a:p>
          <a:p>
            <a:pPr lvl="1"/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Script Step </a:t>
            </a:r>
            <a:r>
              <a:rPr lang="en-US" dirty="0"/>
              <a:t>adds a coded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step </a:t>
            </a:r>
            <a:r>
              <a:rPr lang="en-US" dirty="0"/>
              <a:t>to the test and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opens </a:t>
            </a:r>
            <a:r>
              <a:rPr lang="en-US" dirty="0"/>
              <a:t>the code editor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9644" y="2850531"/>
            <a:ext cx="3633164" cy="3626469"/>
          </a:xfrm>
          <a:prstGeom prst="roundRect">
            <a:avLst>
              <a:gd name="adj" fmla="val 10741"/>
            </a:avLst>
          </a:prstGeom>
          <a:noFill/>
          <a:ln>
            <a:noFill/>
          </a:ln>
          <a:effectLst>
            <a:glow rad="101600">
              <a:schemeClr val="tx1">
                <a:alpha val="60000"/>
              </a:schemeClr>
            </a:glow>
            <a:outerShdw dist="35921" dir="2700000" algn="ctr" rotWithShape="0">
              <a:schemeClr val="bg2"/>
            </a:outerShdw>
          </a:effectLst>
        </p:spPr>
      </p:pic>
    </p:spTree>
    <p:extLst>
      <p:ext uri="{BB962C8B-B14F-4D97-AF65-F5344CB8AC3E}">
        <p14:creationId xmlns:p14="http://schemas.microsoft.com/office/powerpoint/2010/main" val="2248970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</a:t>
            </a:r>
            <a:r>
              <a:rPr lang="en-US" dirty="0" smtClean="0"/>
              <a:t>dditional Steps Options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8674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Step Builder -</a:t>
            </a:r>
            <a:r>
              <a:rPr lang="en-US" dirty="0" smtClean="0"/>
              <a:t> provides additional </a:t>
            </a:r>
            <a:r>
              <a:rPr lang="en-US" dirty="0"/>
              <a:t>steps to add to your </a:t>
            </a:r>
            <a:r>
              <a:rPr lang="en-US" dirty="0" smtClean="0"/>
              <a:t>test, even in “offline” mode (when no recorder is connected to the browser)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4866" y="2591747"/>
            <a:ext cx="3534268" cy="3896269"/>
          </a:xfrm>
          <a:prstGeom prst="roundRect">
            <a:avLst>
              <a:gd name="adj" fmla="val 2814"/>
            </a:avLst>
          </a:prstGeom>
          <a:noFill/>
          <a:ln>
            <a:noFill/>
          </a:ln>
          <a:effectLst>
            <a:glow rad="101600">
              <a:schemeClr val="tx1">
                <a:alpha val="60000"/>
              </a:schemeClr>
            </a:glow>
            <a:outerShdw dist="35921" dir="2700000" algn="ctr" rotWithShape="0">
              <a:schemeClr val="bg2"/>
            </a:outerShdw>
          </a:effectLst>
        </p:spPr>
      </p:pic>
    </p:spTree>
    <p:extLst>
      <p:ext uri="{BB962C8B-B14F-4D97-AF65-F5344CB8AC3E}">
        <p14:creationId xmlns:p14="http://schemas.microsoft.com/office/powerpoint/2010/main" val="2010912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Script Steps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Add manually a script step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Convert existing step to code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Cannot be converted back to regular step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Either C# or Visual Basic can be used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"View Entire Code" Option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API Reference</a:t>
            </a:r>
          </a:p>
          <a:p>
            <a:pPr>
              <a:lnSpc>
                <a:spcPct val="100000"/>
              </a:lnSpc>
            </a:pPr>
            <a:endParaRPr lang="en-US" dirty="0" smtClean="0"/>
          </a:p>
          <a:p>
            <a:pPr>
              <a:lnSpc>
                <a:spcPct val="100000"/>
              </a:lnSpc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4954" y="4195869"/>
            <a:ext cx="4963246" cy="2470208"/>
          </a:xfrm>
          <a:prstGeom prst="roundRect">
            <a:avLst>
              <a:gd name="adj" fmla="val 10741"/>
            </a:avLst>
          </a:prstGeom>
          <a:noFill/>
          <a:ln>
            <a:noFill/>
          </a:ln>
          <a:effectLst>
            <a:glow rad="101600">
              <a:schemeClr val="tx1">
                <a:alpha val="60000"/>
              </a:schemeClr>
            </a:glow>
            <a:outerShdw dist="35921" dir="2700000" algn="ctr" rotWithShape="0">
              <a:schemeClr val="bg2"/>
            </a:outerShdw>
          </a:effectLst>
        </p:spPr>
      </p:pic>
    </p:spTree>
    <p:extLst>
      <p:ext uri="{BB962C8B-B14F-4D97-AF65-F5344CB8AC3E}">
        <p14:creationId xmlns:p14="http://schemas.microsoft.com/office/powerpoint/2010/main" val="495455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 of Contents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867400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</a:pPr>
            <a:r>
              <a:rPr lang="en-US" dirty="0" smtClean="0"/>
              <a:t>Introduction to </a:t>
            </a:r>
            <a:r>
              <a:rPr lang="en-US" dirty="0" smtClean="0">
                <a:solidFill>
                  <a:schemeClr val="accent3"/>
                </a:solidFill>
              </a:rPr>
              <a:t>Telerik </a:t>
            </a:r>
            <a:r>
              <a:rPr lang="en-US" dirty="0">
                <a:solidFill>
                  <a:schemeClr val="accent3"/>
                </a:solidFill>
              </a:rPr>
              <a:t>Test </a:t>
            </a:r>
            <a:r>
              <a:rPr lang="en-US" dirty="0" smtClean="0">
                <a:solidFill>
                  <a:schemeClr val="accent3"/>
                </a:solidFill>
              </a:rPr>
              <a:t>Studio</a:t>
            </a:r>
          </a:p>
          <a:p>
            <a:pPr lvl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</a:pPr>
            <a:r>
              <a:rPr lang="en-US" dirty="0" smtClean="0"/>
              <a:t>Product Features</a:t>
            </a:r>
          </a:p>
          <a:p>
            <a:pPr lvl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</a:pPr>
            <a:r>
              <a:rPr lang="en-US" dirty="0" smtClean="0"/>
              <a:t>Working With Projects</a:t>
            </a:r>
          </a:p>
          <a:p>
            <a:pPr lvl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</a:pPr>
            <a:r>
              <a:rPr lang="en-US" dirty="0"/>
              <a:t>Test Organization</a:t>
            </a:r>
          </a:p>
          <a:p>
            <a:pPr lvl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</a:pPr>
            <a:r>
              <a:rPr lang="en-US" dirty="0" smtClean="0"/>
              <a:t>Recording Tests</a:t>
            </a:r>
          </a:p>
          <a:p>
            <a:pPr lvl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</a:pPr>
            <a:r>
              <a:rPr lang="en-US" dirty="0" smtClean="0"/>
              <a:t>Test Execution</a:t>
            </a:r>
          </a:p>
          <a:p>
            <a:pPr lvl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</a:pPr>
            <a:r>
              <a:rPr lang="en-US" dirty="0" smtClean="0"/>
              <a:t>Test </a:t>
            </a:r>
            <a:r>
              <a:rPr lang="en-US" dirty="0"/>
              <a:t>Results</a:t>
            </a:r>
          </a:p>
          <a:p>
            <a:pPr lvl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</a:pPr>
            <a:r>
              <a:rPr lang="en-US" dirty="0"/>
              <a:t>Web Application </a:t>
            </a:r>
            <a:r>
              <a:rPr lang="en-US" dirty="0" smtClean="0"/>
              <a:t>Tests</a:t>
            </a:r>
          </a:p>
          <a:p>
            <a:pPr lvl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</a:pPr>
            <a:r>
              <a:rPr lang="en-US" dirty="0"/>
              <a:t>Data Driven Tests</a:t>
            </a:r>
          </a:p>
          <a:p>
            <a:pPr lvl="1">
              <a:lnSpc>
                <a:spcPct val="100000"/>
              </a:lnSpc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  <p:pic>
        <p:nvPicPr>
          <p:cNvPr id="5" name="Picture 1" descr="C:\Trash\books-again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77000" y="1905000"/>
            <a:ext cx="2039815" cy="3505200"/>
          </a:xfrm>
          <a:prstGeom prst="rect">
            <a:avLst/>
          </a:prstGeom>
          <a:noFill/>
          <a:effectLst>
            <a:glow rad="101600">
              <a:schemeClr val="tx1">
                <a:alpha val="60000"/>
              </a:schemeClr>
            </a:glow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1789880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Logical Steps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flow control in Test Studio can be implemented through logical steps</a:t>
            </a:r>
          </a:p>
          <a:p>
            <a:pPr lvl="1"/>
            <a:r>
              <a:rPr lang="en-US" dirty="0" smtClean="0"/>
              <a:t>If…else</a:t>
            </a:r>
          </a:p>
          <a:p>
            <a:pPr lvl="1"/>
            <a:r>
              <a:rPr lang="en-US" dirty="0" smtClean="0"/>
              <a:t>While…loop</a:t>
            </a:r>
          </a:p>
          <a:p>
            <a:pPr lvl="1"/>
            <a:r>
              <a:rPr lang="en-US" dirty="0"/>
              <a:t>L</a:t>
            </a:r>
            <a:r>
              <a:rPr lang="en-US" dirty="0" smtClean="0"/>
              <a:t>oop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4213541"/>
            <a:ext cx="8382000" cy="1096087"/>
          </a:xfrm>
          <a:prstGeom prst="roundRect">
            <a:avLst>
              <a:gd name="adj" fmla="val 10741"/>
            </a:avLst>
          </a:prstGeom>
          <a:noFill/>
          <a:ln>
            <a:noFill/>
          </a:ln>
          <a:effectLst>
            <a:glow rad="101600">
              <a:schemeClr val="tx1">
                <a:alpha val="60000"/>
              </a:schemeClr>
            </a:glow>
            <a:outerShdw dist="35921" dir="2700000" algn="ctr" rotWithShape="0">
              <a:schemeClr val="bg2"/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757642"/>
            <a:ext cx="8382000" cy="347544"/>
          </a:xfrm>
          <a:prstGeom prst="roundRect">
            <a:avLst>
              <a:gd name="adj" fmla="val 10741"/>
            </a:avLst>
          </a:prstGeom>
          <a:noFill/>
          <a:ln>
            <a:noFill/>
          </a:ln>
          <a:effectLst>
            <a:glow rad="101600">
              <a:schemeClr val="tx1">
                <a:alpha val="60000"/>
              </a:schemeClr>
            </a:glow>
            <a:outerShdw dist="35921" dir="2700000" algn="ctr" rotWithShape="0">
              <a:schemeClr val="bg2"/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1087" y="2108915"/>
            <a:ext cx="2784539" cy="1848873"/>
          </a:xfrm>
          <a:prstGeom prst="roundRect">
            <a:avLst>
              <a:gd name="adj" fmla="val 10741"/>
            </a:avLst>
          </a:prstGeom>
          <a:noFill/>
          <a:ln>
            <a:noFill/>
          </a:ln>
          <a:effectLst>
            <a:glow rad="101600">
              <a:schemeClr val="tx1">
                <a:alpha val="60000"/>
              </a:schemeClr>
            </a:glow>
            <a:outerShdw dist="35921" dir="2700000" algn="ctr" rotWithShape="0">
              <a:schemeClr val="bg2"/>
            </a:outerShdw>
          </a:effectLst>
        </p:spPr>
      </p:pic>
    </p:spTree>
    <p:extLst>
      <p:ext uri="{BB962C8B-B14F-4D97-AF65-F5344CB8AC3E}">
        <p14:creationId xmlns:p14="http://schemas.microsoft.com/office/powerpoint/2010/main" val="3882987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Popups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HTML popups </a:t>
            </a:r>
            <a:r>
              <a:rPr lang="en-US" dirty="0"/>
              <a:t>are detected by </a:t>
            </a:r>
            <a:r>
              <a:rPr lang="en-US" dirty="0" smtClean="0"/>
              <a:t>Test Studio automatically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When </a:t>
            </a:r>
            <a:r>
              <a:rPr lang="en-US" dirty="0"/>
              <a:t>an HTML popup is about to appear, </a:t>
            </a:r>
            <a:r>
              <a:rPr lang="en-US" dirty="0" smtClean="0"/>
              <a:t>Test Studio allows </a:t>
            </a:r>
            <a:r>
              <a:rPr lang="en-US" dirty="0"/>
              <a:t>you to automate the </a:t>
            </a:r>
            <a:r>
              <a:rPr lang="en-US" dirty="0" smtClean="0"/>
              <a:t>popup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99672" y="3581400"/>
            <a:ext cx="7144657" cy="1676400"/>
          </a:xfrm>
          <a:prstGeom prst="roundRect">
            <a:avLst>
              <a:gd name="adj" fmla="val 6277"/>
            </a:avLst>
          </a:prstGeom>
          <a:noFill/>
          <a:ln>
            <a:noFill/>
          </a:ln>
          <a:effectLst>
            <a:glow rad="101600">
              <a:schemeClr val="tx1">
                <a:alpha val="60000"/>
              </a:schemeClr>
            </a:glow>
            <a:outerShdw dist="35921" dir="2700000" algn="ctr" rotWithShape="0">
              <a:schemeClr val="bg2"/>
            </a:outerShdw>
            <a:softEdge rad="127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67558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Win32 Dialogs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You can respond to a number of common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Win32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dialogs: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48200" y="3538953"/>
            <a:ext cx="3886200" cy="1947447"/>
          </a:xfrm>
          <a:prstGeom prst="roundRect">
            <a:avLst>
              <a:gd name="adj" fmla="val 10741"/>
            </a:avLst>
          </a:prstGeom>
          <a:noFill/>
          <a:ln>
            <a:noFill/>
          </a:ln>
          <a:effectLst>
            <a:glow rad="101600">
              <a:schemeClr val="tx1">
                <a:alpha val="60000"/>
              </a:schemeClr>
            </a:glow>
            <a:outerShdw dist="35921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94669" y="5150112"/>
            <a:ext cx="2886075" cy="1200150"/>
          </a:xfrm>
          <a:prstGeom prst="roundRect">
            <a:avLst>
              <a:gd name="adj" fmla="val 10741"/>
            </a:avLst>
          </a:prstGeom>
          <a:noFill/>
          <a:ln>
            <a:noFill/>
          </a:ln>
          <a:effectLst>
            <a:glow rad="101600">
              <a:schemeClr val="tx1">
                <a:alpha val="60000"/>
              </a:schemeClr>
            </a:glow>
            <a:outerShdw dist="35921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440" y="2423183"/>
            <a:ext cx="3072531" cy="2231539"/>
          </a:xfrm>
          <a:prstGeom prst="roundRect">
            <a:avLst>
              <a:gd name="adj" fmla="val 10741"/>
            </a:avLst>
          </a:prstGeom>
          <a:noFill/>
          <a:ln>
            <a:noFill/>
          </a:ln>
          <a:effectLst>
            <a:glow rad="101600">
              <a:schemeClr val="tx1">
                <a:alpha val="60000"/>
              </a:schemeClr>
            </a:glow>
            <a:outerShdw dist="35921" dir="2700000" algn="ctr" rotWithShape="0">
              <a:schemeClr val="bg2"/>
            </a:outerShdw>
          </a:effectLst>
        </p:spPr>
      </p:pic>
    </p:spTree>
    <p:extLst>
      <p:ext uri="{BB962C8B-B14F-4D97-AF65-F5344CB8AC3E}">
        <p14:creationId xmlns:p14="http://schemas.microsoft.com/office/powerpoint/2010/main" val="3856486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Some web pages may require a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user name</a:t>
            </a:r>
            <a:r>
              <a:rPr lang="en-US" dirty="0"/>
              <a:t> and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password</a:t>
            </a:r>
            <a:r>
              <a:rPr lang="en-US" dirty="0"/>
              <a:t> to gain </a:t>
            </a:r>
            <a:r>
              <a:rPr lang="en-US" dirty="0" smtClean="0"/>
              <a:t>access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logon handler </a:t>
            </a:r>
            <a:r>
              <a:rPr lang="en-US" dirty="0"/>
              <a:t>fills in </a:t>
            </a:r>
            <a:r>
              <a:rPr lang="en-US" dirty="0" smtClean="0"/>
              <a:t>the </a:t>
            </a:r>
            <a:br>
              <a:rPr lang="en-US" dirty="0" smtClean="0"/>
            </a:br>
            <a:r>
              <a:rPr lang="en-US" dirty="0" smtClean="0"/>
              <a:t>user </a:t>
            </a:r>
            <a:r>
              <a:rPr lang="en-US" dirty="0"/>
              <a:t>name and password </a:t>
            </a:r>
            <a:r>
              <a:rPr lang="en-US" dirty="0" smtClean="0"/>
              <a:t>and </a:t>
            </a:r>
            <a:br>
              <a:rPr lang="en-US" dirty="0" smtClean="0"/>
            </a:br>
            <a:r>
              <a:rPr lang="en-US" dirty="0" smtClean="0"/>
              <a:t>then </a:t>
            </a:r>
            <a:r>
              <a:rPr lang="en-US" dirty="0"/>
              <a:t>clicks 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OK</a:t>
            </a:r>
            <a:r>
              <a:rPr lang="en-US" dirty="0"/>
              <a:t> </a:t>
            </a:r>
            <a:r>
              <a:rPr lang="en-US" dirty="0" smtClean="0"/>
              <a:t>or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Cancel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smtClean="0"/>
              <a:t>button </a:t>
            </a:r>
            <a:r>
              <a:rPr lang="en-US" dirty="0"/>
              <a:t>to close the dialog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43600" y="2209800"/>
            <a:ext cx="2811009" cy="3276600"/>
          </a:xfrm>
          <a:prstGeom prst="roundRect">
            <a:avLst>
              <a:gd name="adj" fmla="val 10741"/>
            </a:avLst>
          </a:prstGeom>
          <a:noFill/>
          <a:ln>
            <a:noFill/>
          </a:ln>
          <a:effectLst>
            <a:glow rad="101600">
              <a:schemeClr val="tx1">
                <a:alpha val="6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43000" y="4343400"/>
            <a:ext cx="4362450" cy="2038350"/>
          </a:xfrm>
          <a:prstGeom prst="roundRect">
            <a:avLst>
              <a:gd name="adj" fmla="val 10741"/>
            </a:avLst>
          </a:prstGeom>
          <a:noFill/>
          <a:ln>
            <a:noFill/>
          </a:ln>
          <a:effectLst>
            <a:glow rad="101600">
              <a:schemeClr val="tx1">
                <a:alpha val="6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98282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Drag and Drop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D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rag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and drop </a:t>
            </a:r>
            <a:r>
              <a:rPr lang="en-US" dirty="0"/>
              <a:t>of any element in a web page </a:t>
            </a:r>
            <a:r>
              <a:rPr lang="en-US" dirty="0" smtClean="0"/>
              <a:t>can be automated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I.e. simple </a:t>
            </a:r>
            <a:r>
              <a:rPr lang="en-US" dirty="0"/>
              <a:t>HTML </a:t>
            </a:r>
            <a:r>
              <a:rPr lang="en-US" dirty="0" smtClean="0"/>
              <a:t>elements, RadControls </a:t>
            </a:r>
            <a:r>
              <a:rPr lang="en-US" dirty="0"/>
              <a:t>for ASP.NET AJAX and Silverlight </a:t>
            </a:r>
            <a:r>
              <a:rPr lang="en-US" dirty="0" smtClean="0"/>
              <a:t>elements</a:t>
            </a:r>
          </a:p>
          <a:p>
            <a:pPr>
              <a:lnSpc>
                <a:spcPct val="100000"/>
              </a:lnSpc>
            </a:pPr>
            <a:r>
              <a:rPr lang="en-US" dirty="0"/>
              <a:t>There are two ways to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automate a drag and drop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operation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Dragging elements directly </a:t>
            </a:r>
            <a:r>
              <a:rPr lang="en-US" dirty="0" smtClean="0"/>
              <a:t>with 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mouse</a:t>
            </a:r>
            <a:r>
              <a:rPr lang="en-US" dirty="0" smtClean="0"/>
              <a:t> </a:t>
            </a:r>
            <a:r>
              <a:rPr lang="en-US" dirty="0"/>
              <a:t>in the Recording </a:t>
            </a:r>
            <a:r>
              <a:rPr lang="en-US" dirty="0" smtClean="0"/>
              <a:t>Surface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Using </a:t>
            </a:r>
            <a:r>
              <a:rPr lang="en-US" dirty="0"/>
              <a:t>the Elements </a:t>
            </a:r>
            <a:r>
              <a:rPr lang="en-US" dirty="0" smtClean="0"/>
              <a:t>Menu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Drag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and Drop option</a:t>
            </a:r>
            <a:endParaRPr lang="en-US" dirty="0" smtClean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3816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Translators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Translators</a:t>
            </a:r>
            <a:r>
              <a:rPr lang="en-US" dirty="0"/>
              <a:t> are extensions that open up an element to work with </a:t>
            </a:r>
            <a:r>
              <a:rPr lang="en-US" dirty="0" smtClean="0"/>
              <a:t>Test Studio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The translator </a:t>
            </a:r>
            <a:r>
              <a:rPr lang="en-US" dirty="0"/>
              <a:t>describes 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actions</a:t>
            </a:r>
            <a:r>
              <a:rPr lang="en-US" dirty="0" smtClean="0"/>
              <a:t> of </a:t>
            </a:r>
            <a:r>
              <a:rPr lang="en-US" dirty="0"/>
              <a:t>an element that can be automated and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verifications</a:t>
            </a:r>
            <a:r>
              <a:rPr lang="en-US" dirty="0"/>
              <a:t> that can be </a:t>
            </a:r>
            <a:r>
              <a:rPr lang="en-US" dirty="0" smtClean="0"/>
              <a:t>performed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Test Studio ships </a:t>
            </a:r>
            <a:r>
              <a:rPr lang="en-US" dirty="0"/>
              <a:t>with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basic translators </a:t>
            </a:r>
            <a:r>
              <a:rPr lang="en-US" dirty="0"/>
              <a:t>for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HTML</a:t>
            </a:r>
            <a:r>
              <a:rPr lang="en-US" dirty="0"/>
              <a:t> and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Silverlight</a:t>
            </a:r>
            <a:r>
              <a:rPr lang="en-US" dirty="0"/>
              <a:t>, and translators built specifically for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AJAX</a:t>
            </a:r>
            <a:r>
              <a:rPr lang="en-US" dirty="0"/>
              <a:t> and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Silverlight</a:t>
            </a:r>
            <a:r>
              <a:rPr lang="en-US" dirty="0"/>
              <a:t>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RadControls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67798" y="5085347"/>
            <a:ext cx="1143198" cy="1219200"/>
          </a:xfrm>
          <a:prstGeom prst="rect">
            <a:avLst/>
          </a:prstGeom>
          <a:noFill/>
          <a:ln>
            <a:noFill/>
          </a:ln>
          <a:effectLst>
            <a:glow rad="101600">
              <a:schemeClr val="tx1">
                <a:alpha val="6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24600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8200" y="1444171"/>
            <a:ext cx="4114800" cy="685800"/>
          </a:xfrm>
        </p:spPr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Verification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2590800"/>
            <a:ext cx="4601482" cy="569120"/>
          </a:xfrm>
        </p:spPr>
        <p:txBody>
          <a:bodyPr/>
          <a:lstStyle/>
          <a:p>
            <a:r>
              <a:rPr lang="en-US" dirty="0" smtClean="0"/>
              <a:t>Verifying Elements' State</a:t>
            </a:r>
            <a:endParaRPr lang="en-US" dirty="0"/>
          </a:p>
        </p:txBody>
      </p:sp>
      <p:sp>
        <p:nvSpPr>
          <p:cNvPr id="4" name="AutoShape 4" descr="http://start.igrach.com/wp-content/uploads/2010/05/start.igrach_verify_poker_id_card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5" name="AutoShape 6" descr="http://start.igrach.com/wp-content/uploads/2010/05/start.igrach_verify_poker_id_card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97286" y="1447800"/>
            <a:ext cx="3048000" cy="2286000"/>
          </a:xfrm>
          <a:prstGeom prst="roundRect">
            <a:avLst>
              <a:gd name="adj" fmla="val 10741"/>
            </a:avLst>
          </a:prstGeom>
          <a:noFill/>
          <a:ln>
            <a:noFill/>
          </a:ln>
          <a:effectLst>
            <a:glow rad="101600">
              <a:schemeClr val="tx1">
                <a:alpha val="6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5" name="Picture 13" descr="http://www.ci.loveland.co.us/publicworks/images/CheckMark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47800" y="3447141"/>
            <a:ext cx="2743200" cy="2743201"/>
          </a:xfrm>
          <a:prstGeom prst="roundRect">
            <a:avLst>
              <a:gd name="adj" fmla="val 10741"/>
            </a:avLst>
          </a:prstGeom>
          <a:noFill/>
          <a:ln>
            <a:noFill/>
          </a:ln>
          <a:effectLst>
            <a:glow rad="101600">
              <a:schemeClr val="tx1">
                <a:alpha val="6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5933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Verifications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Test Studio verifications </a:t>
            </a:r>
            <a:r>
              <a:rPr lang="en-US" dirty="0" smtClean="0"/>
              <a:t>allow detecting if elements </a:t>
            </a:r>
            <a:r>
              <a:rPr lang="en-US" dirty="0"/>
              <a:t>are in a particular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state </a:t>
            </a:r>
            <a:r>
              <a:rPr lang="en-US" dirty="0"/>
              <a:t>(e.g. visible, exist) </a:t>
            </a:r>
            <a:endParaRPr lang="en-US" dirty="0" smtClean="0"/>
          </a:p>
          <a:p>
            <a:pPr lvl="1">
              <a:lnSpc>
                <a:spcPct val="100000"/>
              </a:lnSpc>
            </a:pPr>
            <a:r>
              <a:rPr lang="en-US" dirty="0" smtClean="0"/>
              <a:t>Also </a:t>
            </a:r>
            <a:r>
              <a:rPr lang="en-US" dirty="0"/>
              <a:t>that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attributes </a:t>
            </a:r>
            <a:r>
              <a:rPr lang="en-US" dirty="0"/>
              <a:t>and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properties compare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with specific values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Test Studio can </a:t>
            </a:r>
            <a:r>
              <a:rPr lang="en-US" dirty="0" smtClean="0"/>
              <a:t>verify: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C</a:t>
            </a:r>
            <a:r>
              <a:rPr lang="en-US" dirty="0" smtClean="0"/>
              <a:t>ontent</a:t>
            </a:r>
            <a:r>
              <a:rPr lang="en-US" dirty="0"/>
              <a:t>, attributes, styles, visibility, drop-down list </a:t>
            </a:r>
            <a:r>
              <a:rPr lang="en-US" dirty="0" smtClean="0"/>
              <a:t>selections, checkboxes</a:t>
            </a:r>
            <a:r>
              <a:rPr lang="en-US" dirty="0"/>
              <a:t>, radio buttons, tables and Silverlight property values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1787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Verification </a:t>
            </a:r>
            <a:r>
              <a:rPr lang="en-US" dirty="0"/>
              <a:t>Builder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Verifications builder in the Recorder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Allows interactive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building of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verification rules </a:t>
            </a:r>
            <a:r>
              <a:rPr lang="en-US" dirty="0"/>
              <a:t>and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validating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them </a:t>
            </a:r>
            <a:r>
              <a:rPr lang="en-US" dirty="0" smtClean="0"/>
              <a:t>against a </a:t>
            </a:r>
            <a:r>
              <a:rPr lang="en-US" dirty="0"/>
              <a:t>live web </a:t>
            </a:r>
            <a:r>
              <a:rPr lang="en-US" dirty="0" smtClean="0"/>
              <a:t>document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61"/>
          <a:stretch/>
        </p:blipFill>
        <p:spPr>
          <a:xfrm>
            <a:off x="2176422" y="3256384"/>
            <a:ext cx="5306007" cy="3296816"/>
          </a:xfrm>
          <a:prstGeom prst="roundRect">
            <a:avLst>
              <a:gd name="adj" fmla="val 6729"/>
            </a:avLst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</p:spPr>
      </p:pic>
    </p:spTree>
    <p:extLst>
      <p:ext uri="{BB962C8B-B14F-4D97-AF65-F5344CB8AC3E}">
        <p14:creationId xmlns:p14="http://schemas.microsoft.com/office/powerpoint/2010/main" val="2741492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Setting "Wait" Steps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sz="2800" dirty="0" smtClean="0"/>
              <a:t>Test Studio allows changing any verification step to a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"wait" </a:t>
            </a:r>
            <a:r>
              <a:rPr lang="en-US" sz="2800" dirty="0" smtClean="0"/>
              <a:t>step</a:t>
            </a:r>
          </a:p>
          <a:p>
            <a:pPr lvl="1">
              <a:lnSpc>
                <a:spcPct val="100000"/>
              </a:lnSpc>
            </a:pPr>
            <a:r>
              <a:rPr lang="en-US" sz="2400" dirty="0" smtClean="0"/>
              <a:t>A wait step can be added from the </a:t>
            </a:r>
            <a:r>
              <a:rPr lang="en-US" sz="24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Elements Menu Quick Tasks </a:t>
            </a:r>
          </a:p>
          <a:p>
            <a:pPr lvl="1">
              <a:lnSpc>
                <a:spcPct val="100000"/>
              </a:lnSpc>
              <a:tabLst>
                <a:tab pos="1944688" algn="l"/>
              </a:tabLst>
            </a:pPr>
            <a:r>
              <a:rPr lang="en-US" sz="2400" dirty="0" smtClean="0"/>
              <a:t>Another way is by right-clicking the verification test step and selecting </a:t>
            </a:r>
            <a:r>
              <a:rPr lang="en-US" sz="24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Set as Wait </a:t>
            </a:r>
            <a:r>
              <a:rPr lang="en-US" sz="2400" dirty="0" smtClean="0"/>
              <a:t>from the context menu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7181" y="3658199"/>
            <a:ext cx="6309638" cy="3009301"/>
          </a:xfrm>
          <a:prstGeom prst="roundRect">
            <a:avLst>
              <a:gd name="adj" fmla="val 6729"/>
            </a:avLst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</p:spPr>
      </p:pic>
    </p:spTree>
    <p:extLst>
      <p:ext uri="{BB962C8B-B14F-4D97-AF65-F5344CB8AC3E}">
        <p14:creationId xmlns:p14="http://schemas.microsoft.com/office/powerpoint/2010/main" val="1762188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05000" y="533400"/>
            <a:ext cx="5334000" cy="1371600"/>
          </a:xfrm>
        </p:spPr>
        <p:txBody>
          <a:bodyPr/>
          <a:lstStyle/>
          <a:p>
            <a:r>
              <a:rPr lang="en-US" dirty="0" smtClean="0"/>
              <a:t>Introduction to </a:t>
            </a:r>
            <a:r>
              <a:rPr lang="en-US" dirty="0" smtClean="0">
                <a:solidFill>
                  <a:schemeClr val="accent3"/>
                </a:solidFill>
              </a:rPr>
              <a:t>Telerik </a:t>
            </a:r>
            <a:r>
              <a:rPr lang="en-US" dirty="0">
                <a:solidFill>
                  <a:schemeClr val="accent3"/>
                </a:solidFill>
              </a:rPr>
              <a:t>Test </a:t>
            </a:r>
            <a:r>
              <a:rPr lang="en-US" dirty="0" smtClean="0">
                <a:solidFill>
                  <a:schemeClr val="accent3"/>
                </a:solidFill>
              </a:rPr>
              <a:t>Studio</a:t>
            </a:r>
            <a:endParaRPr lang="en-US" dirty="0">
              <a:solidFill>
                <a:schemeClr val="accent3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748" y="2796816"/>
            <a:ext cx="7058025" cy="3019425"/>
          </a:xfrm>
          <a:prstGeom prst="roundRect">
            <a:avLst/>
          </a:prstGeom>
          <a:noFill/>
          <a:ln>
            <a:noFill/>
          </a:ln>
          <a:effectLst>
            <a:glow rad="101600">
              <a:schemeClr val="tx1">
                <a:alpha val="60000"/>
              </a:schemeClr>
            </a:glow>
            <a:outerShdw dist="35921" dir="2700000" algn="ctr" rotWithShape="0">
              <a:schemeClr val="bg2"/>
            </a:outerShdw>
          </a:effectLst>
        </p:spPr>
      </p:pic>
    </p:spTree>
    <p:extLst>
      <p:ext uri="{BB962C8B-B14F-4D97-AF65-F5344CB8AC3E}">
        <p14:creationId xmlns:p14="http://schemas.microsoft.com/office/powerpoint/2010/main" val="3245605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"Wait" </a:t>
            </a:r>
            <a:r>
              <a:rPr lang="en-US" dirty="0" smtClean="0"/>
              <a:t>Steps 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verification step</a:t>
            </a:r>
            <a:r>
              <a:rPr lang="en-US" dirty="0"/>
              <a:t>, when acting as a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wait</a:t>
            </a:r>
            <a:r>
              <a:rPr lang="en-US" dirty="0"/>
              <a:t>, has a few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properties</a:t>
            </a:r>
            <a:r>
              <a:rPr lang="en-US" dirty="0" smtClean="0"/>
              <a:t>: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CheckInterval 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T</a:t>
            </a:r>
            <a:r>
              <a:rPr lang="en-US" dirty="0" smtClean="0"/>
              <a:t>he </a:t>
            </a:r>
            <a:r>
              <a:rPr lang="en-US" dirty="0"/>
              <a:t>number of milliseconds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between evaluations of 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verification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Timeout 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T</a:t>
            </a:r>
            <a:r>
              <a:rPr lang="en-US" dirty="0" smtClean="0"/>
              <a:t>he </a:t>
            </a:r>
            <a:r>
              <a:rPr lang="en-US" dirty="0"/>
              <a:t>number of milliseconds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before the test step will fail</a:t>
            </a:r>
            <a:r>
              <a:rPr lang="en-US" dirty="0"/>
              <a:t> when used as a </a:t>
            </a:r>
            <a:r>
              <a:rPr lang="en-US" dirty="0" smtClean="0"/>
              <a:t>wait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297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"Wait" </a:t>
            </a:r>
            <a:r>
              <a:rPr lang="en-US" dirty="0" smtClean="0"/>
              <a:t>Steps (3)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verification step</a:t>
            </a:r>
            <a:r>
              <a:rPr lang="en-US" dirty="0"/>
              <a:t>, when acting as a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wait</a:t>
            </a:r>
            <a:r>
              <a:rPr lang="en-US" dirty="0"/>
              <a:t>, has a few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properties</a:t>
            </a:r>
            <a:r>
              <a:rPr lang="en-US" dirty="0" smtClean="0"/>
              <a:t>: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WaitOnElements 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indicates </a:t>
            </a:r>
            <a:r>
              <a:rPr lang="en-US" dirty="0"/>
              <a:t>that the test step should wait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WaitOnElementsTimeout</a:t>
            </a:r>
            <a:r>
              <a:rPr lang="en-US" dirty="0"/>
              <a:t> milliseconds </a:t>
            </a:r>
            <a:r>
              <a:rPr lang="en-US" dirty="0" smtClean="0"/>
              <a:t>for step </a:t>
            </a:r>
            <a:r>
              <a:rPr lang="en-US" dirty="0"/>
              <a:t>elements to </a:t>
            </a:r>
            <a:r>
              <a:rPr lang="en-US" dirty="0" smtClean="0"/>
              <a:t>exist </a:t>
            </a:r>
            <a:r>
              <a:rPr lang="en-US" dirty="0"/>
              <a:t>before executing the test </a:t>
            </a:r>
            <a:r>
              <a:rPr lang="en-US" dirty="0" smtClean="0"/>
              <a:t>step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SupportsWait</a:t>
            </a:r>
            <a:r>
              <a:rPr lang="en-US" dirty="0"/>
              <a:t>,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IsWaitOnly</a:t>
            </a:r>
            <a:r>
              <a:rPr lang="en-US" dirty="0"/>
              <a:t> and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StepType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R</a:t>
            </a:r>
            <a:r>
              <a:rPr lang="en-US" dirty="0" smtClean="0"/>
              <a:t>ead-only </a:t>
            </a:r>
            <a:r>
              <a:rPr lang="en-US" dirty="0"/>
              <a:t>properties that indicate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the way this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test step can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be used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452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Extraction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Extractions can be added in order to be reused later in the tests</a:t>
            </a:r>
          </a:p>
          <a:p>
            <a:pPr lvl="1"/>
            <a:r>
              <a:rPr lang="en-US" dirty="0"/>
              <a:t>Available form the "Quick </a:t>
            </a:r>
            <a:r>
              <a:rPr lang="en-US" dirty="0" smtClean="0"/>
              <a:t>Steps" menu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071" y="2827496"/>
            <a:ext cx="7269858" cy="3473959"/>
          </a:xfrm>
          <a:prstGeom prst="roundRect">
            <a:avLst>
              <a:gd name="adj" fmla="val 6729"/>
            </a:avLst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</p:spPr>
      </p:pic>
    </p:spTree>
    <p:extLst>
      <p:ext uri="{BB962C8B-B14F-4D97-AF65-F5344CB8AC3E}">
        <p14:creationId xmlns:p14="http://schemas.microsoft.com/office/powerpoint/2010/main" val="1708041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Extracted parameter is stored in a variable</a:t>
            </a:r>
          </a:p>
          <a:p>
            <a:pPr lvl="1"/>
            <a:r>
              <a:rPr lang="en-US" dirty="0" smtClean="0"/>
              <a:t>We can name our stored variable</a:t>
            </a:r>
          </a:p>
          <a:p>
            <a:pPr lvl="1"/>
            <a:r>
              <a:rPr lang="en-US" dirty="0" smtClean="0"/>
              <a:t>We can refer to the variable by its name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699" y="3314700"/>
            <a:ext cx="5990632" cy="3008026"/>
          </a:xfrm>
          <a:prstGeom prst="round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9" name="Straight Arrow Connector 8"/>
          <p:cNvCxnSpPr/>
          <p:nvPr/>
        </p:nvCxnSpPr>
        <p:spPr>
          <a:xfrm flipH="1">
            <a:off x="5402317" y="3748252"/>
            <a:ext cx="1447800" cy="838200"/>
          </a:xfrm>
          <a:prstGeom prst="straightConnector1">
            <a:avLst/>
          </a:prstGeom>
          <a:ln w="57150">
            <a:solidFill>
              <a:schemeClr val="tx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5410200" y="4818713"/>
            <a:ext cx="1447800" cy="44085"/>
          </a:xfrm>
          <a:prstGeom prst="straightConnector1">
            <a:avLst/>
          </a:prstGeom>
          <a:ln w="57150">
            <a:solidFill>
              <a:schemeClr val="tx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 flipV="1">
            <a:off x="5402317" y="6026560"/>
            <a:ext cx="1700048" cy="76200"/>
          </a:xfrm>
          <a:prstGeom prst="straightConnector1">
            <a:avLst/>
          </a:prstGeom>
          <a:ln w="57150">
            <a:solidFill>
              <a:schemeClr val="tx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102365" y="3289871"/>
            <a:ext cx="1752600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Name used to refer to the variable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7078717" y="4513282"/>
            <a:ext cx="18366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Name we give to the variable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7102365" y="5741494"/>
            <a:ext cx="1828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Referring to the stored variable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590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1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Elements Explorer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4267830" cy="5791200"/>
          </a:xfrm>
        </p:spPr>
        <p:txBody>
          <a:bodyPr/>
          <a:lstStyle/>
          <a:p>
            <a:r>
              <a:rPr lang="en-US" sz="2800" dirty="0"/>
              <a:t>The Elements </a:t>
            </a:r>
            <a:r>
              <a:rPr lang="en-US" sz="2800" dirty="0" smtClean="0"/>
              <a:t>Explorer is </a:t>
            </a:r>
            <a:r>
              <a:rPr lang="en-US" sz="2800" dirty="0"/>
              <a:t>similar to the DOM </a:t>
            </a:r>
            <a:r>
              <a:rPr lang="en-US" sz="2800" dirty="0" smtClean="0"/>
              <a:t>Explorer</a:t>
            </a:r>
          </a:p>
          <a:p>
            <a:pPr lvl="1"/>
            <a:r>
              <a:rPr lang="en-US" sz="2800" dirty="0" smtClean="0"/>
              <a:t>it </a:t>
            </a:r>
            <a:r>
              <a:rPr lang="en-US" sz="2800" dirty="0"/>
              <a:t>displays a tree of </a:t>
            </a:r>
            <a:r>
              <a:rPr lang="en-US" sz="2800" dirty="0" smtClean="0"/>
              <a:t>pages and elements</a:t>
            </a:r>
          </a:p>
          <a:p>
            <a:r>
              <a:rPr lang="en-US" sz="2800" dirty="0" smtClean="0"/>
              <a:t>Elements </a:t>
            </a:r>
            <a:r>
              <a:rPr lang="en-US" sz="2800" dirty="0"/>
              <a:t>may be used in </a:t>
            </a:r>
            <a:r>
              <a:rPr lang="en-US" sz="2800" dirty="0" smtClean="0"/>
              <a:t>different tests </a:t>
            </a:r>
            <a:r>
              <a:rPr lang="en-US" sz="2800" dirty="0"/>
              <a:t>and test </a:t>
            </a:r>
            <a:r>
              <a:rPr lang="en-US" sz="2800" dirty="0" smtClean="0"/>
              <a:t>steps</a:t>
            </a:r>
          </a:p>
          <a:p>
            <a:r>
              <a:rPr lang="en-US" sz="2800" dirty="0" smtClean="0"/>
              <a:t>Steps for an element can be added manually via Step Builder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6122" y="1604840"/>
            <a:ext cx="3930345" cy="4257920"/>
          </a:xfrm>
          <a:prstGeom prst="round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</p:spPr>
      </p:pic>
    </p:spTree>
    <p:extLst>
      <p:ext uri="{BB962C8B-B14F-4D97-AF65-F5344CB8AC3E}">
        <p14:creationId xmlns:p14="http://schemas.microsoft.com/office/powerpoint/2010/main" val="1540348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 Expressions Builder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4267830" cy="5791200"/>
          </a:xfrm>
        </p:spPr>
        <p:txBody>
          <a:bodyPr/>
          <a:lstStyle/>
          <a:p>
            <a:r>
              <a:rPr lang="en-US" sz="2800" dirty="0" smtClean="0"/>
              <a:t>Find Expressions</a:t>
            </a:r>
          </a:p>
          <a:p>
            <a:pPr lvl="1"/>
            <a:r>
              <a:rPr lang="en-US" sz="2800" dirty="0"/>
              <a:t>the base for all element searches in the DOM, </a:t>
            </a:r>
            <a:r>
              <a:rPr lang="en-US" sz="2800" dirty="0" err="1"/>
              <a:t>HWnd</a:t>
            </a:r>
            <a:r>
              <a:rPr lang="en-US" sz="2800" dirty="0"/>
              <a:t>, or control </a:t>
            </a:r>
            <a:r>
              <a:rPr lang="en-US" sz="2800" dirty="0" smtClean="0"/>
              <a:t>trees</a:t>
            </a:r>
          </a:p>
          <a:p>
            <a:pPr lvl="1"/>
            <a:r>
              <a:rPr lang="en-US" sz="2800" dirty="0" smtClean="0"/>
              <a:t>Support of chained expressions</a:t>
            </a:r>
          </a:p>
          <a:p>
            <a:pPr lvl="1"/>
            <a:r>
              <a:rPr lang="en-US" sz="2800" dirty="0" smtClean="0"/>
              <a:t>Identification Logic order</a:t>
            </a:r>
          </a:p>
          <a:p>
            <a:pPr lvl="1"/>
            <a:r>
              <a:rPr lang="en-US" sz="2800" dirty="0" smtClean="0"/>
              <a:t>Data binding of find expressions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4949" y="1561909"/>
            <a:ext cx="4277133" cy="3951651"/>
          </a:xfrm>
          <a:prstGeom prst="round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</p:spPr>
      </p:pic>
    </p:spTree>
    <p:extLst>
      <p:ext uri="{BB962C8B-B14F-4D97-AF65-F5344CB8AC3E}">
        <p14:creationId xmlns:p14="http://schemas.microsoft.com/office/powerpoint/2010/main" val="932834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Builder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3784180" cy="5791200"/>
          </a:xfrm>
        </p:spPr>
        <p:txBody>
          <a:bodyPr/>
          <a:lstStyle/>
          <a:p>
            <a:r>
              <a:rPr lang="en-US" sz="2800" dirty="0" smtClean="0"/>
              <a:t>Action and verification steps can be added from the Step Builder to the test</a:t>
            </a:r>
          </a:p>
          <a:p>
            <a:r>
              <a:rPr lang="en-US" sz="2800" dirty="0" smtClean="0"/>
              <a:t>Select an element from Elements Explorer and choose from the available steps in Step Builder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46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138" y="1041148"/>
            <a:ext cx="4639903" cy="4617267"/>
          </a:xfrm>
          <a:prstGeom prst="round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</p:spPr>
      </p:pic>
    </p:spTree>
    <p:extLst>
      <p:ext uri="{BB962C8B-B14F-4D97-AF65-F5344CB8AC3E}">
        <p14:creationId xmlns:p14="http://schemas.microsoft.com/office/powerpoint/2010/main" val="1127714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Quick Execute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791200"/>
          </a:xfrm>
        </p:spPr>
        <p:txBody>
          <a:bodyPr/>
          <a:lstStyle/>
          <a:p>
            <a:r>
              <a:rPr lang="en-US" sz="3000" dirty="0" smtClean="0"/>
              <a:t>Executes only one test at a time</a:t>
            </a:r>
          </a:p>
          <a:p>
            <a:r>
              <a:rPr lang="en-US" sz="3000" dirty="0" smtClean="0"/>
              <a:t>Mostly used for debugging during test recording</a:t>
            </a:r>
          </a:p>
          <a:p>
            <a:r>
              <a:rPr lang="en-US" sz="3000" dirty="0" smtClean="0"/>
              <a:t>Execution result and log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endParaRPr lang="en-US" sz="3000" dirty="0" smtClean="0"/>
          </a:p>
          <a:p>
            <a:r>
              <a:rPr lang="en-US" sz="3000" dirty="0" smtClean="0"/>
              <a:t>Annotations </a:t>
            </a:r>
            <a:r>
              <a:rPr lang="en-US" sz="3000" dirty="0"/>
              <a:t>during quick execute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47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534" y="3081246"/>
            <a:ext cx="8586932" cy="1305107"/>
          </a:xfrm>
          <a:prstGeom prst="round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232" y="5584957"/>
            <a:ext cx="6887536" cy="943107"/>
          </a:xfrm>
          <a:prstGeom prst="round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</p:spPr>
      </p:pic>
    </p:spTree>
    <p:extLst>
      <p:ext uri="{BB962C8B-B14F-4D97-AF65-F5344CB8AC3E}">
        <p14:creationId xmlns:p14="http://schemas.microsoft.com/office/powerpoint/2010/main" val="3885106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 Debugger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791200"/>
          </a:xfrm>
        </p:spPr>
        <p:txBody>
          <a:bodyPr/>
          <a:lstStyle/>
          <a:p>
            <a:r>
              <a:rPr lang="en-US" sz="3000" dirty="0" smtClean="0"/>
              <a:t>Debugger options on quick execute:</a:t>
            </a:r>
          </a:p>
          <a:p>
            <a:pPr lvl="1"/>
            <a:endParaRPr lang="en-US" sz="2800" dirty="0"/>
          </a:p>
          <a:p>
            <a:pPr lvl="1"/>
            <a:endParaRPr lang="en-US" sz="2800" dirty="0" smtClean="0"/>
          </a:p>
          <a:p>
            <a:pPr lvl="1"/>
            <a:endParaRPr lang="en-US" sz="2800" dirty="0"/>
          </a:p>
          <a:p>
            <a:pPr lvl="1"/>
            <a:endParaRPr lang="en-US" sz="2800" dirty="0" smtClean="0"/>
          </a:p>
          <a:p>
            <a:pPr>
              <a:lnSpc>
                <a:spcPct val="150000"/>
              </a:lnSpc>
            </a:pPr>
            <a:r>
              <a:rPr lang="en-US" sz="3000" dirty="0" smtClean="0"/>
              <a:t>Once the test fails, according to the debugger</a:t>
            </a:r>
            <a:br>
              <a:rPr lang="en-US" sz="3000" dirty="0" smtClean="0"/>
            </a:br>
            <a:r>
              <a:rPr lang="en-US" sz="3000" dirty="0" smtClean="0"/>
              <a:t>options, a Debug tool appears</a:t>
            </a:r>
            <a:endParaRPr lang="en-US" sz="3000" dirty="0"/>
          </a:p>
          <a:p>
            <a:pPr lvl="1"/>
            <a:endParaRPr lang="en-US" sz="3200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marL="357188" lvl="1" indent="0">
              <a:buNone/>
            </a:pPr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48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484736"/>
            <a:ext cx="4725059" cy="1143160"/>
          </a:xfrm>
          <a:prstGeom prst="round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4079" y="2167378"/>
            <a:ext cx="4639322" cy="1133633"/>
          </a:xfrm>
          <a:prstGeom prst="round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9406" y="2696409"/>
            <a:ext cx="2267266" cy="1352739"/>
          </a:xfrm>
          <a:prstGeom prst="round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7747" y="5361192"/>
            <a:ext cx="3400453" cy="1382508"/>
          </a:xfrm>
          <a:prstGeom prst="round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</p:spPr>
      </p:pic>
    </p:spTree>
    <p:extLst>
      <p:ext uri="{BB962C8B-B14F-4D97-AF65-F5344CB8AC3E}">
        <p14:creationId xmlns:p14="http://schemas.microsoft.com/office/powerpoint/2010/main" val="3427628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 Debugger 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785931"/>
            <a:ext cx="8686800" cy="5791200"/>
          </a:xfrm>
        </p:spPr>
        <p:txBody>
          <a:bodyPr/>
          <a:lstStyle/>
          <a:p>
            <a:r>
              <a:rPr lang="en-US" sz="2800" dirty="0"/>
              <a:t>Once the test pauses, the following </a:t>
            </a: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Debug Options </a:t>
            </a:r>
            <a:r>
              <a:rPr lang="en-US" sz="2800" dirty="0"/>
              <a:t>are available</a:t>
            </a:r>
            <a:r>
              <a:rPr lang="en-US" sz="2800" dirty="0" smtClean="0"/>
              <a:t>:</a:t>
            </a:r>
          </a:p>
          <a:p>
            <a:pPr lvl="1"/>
            <a:r>
              <a:rPr lang="en-US" sz="2600" dirty="0"/>
              <a:t>Show the </a:t>
            </a:r>
            <a:r>
              <a:rPr lang="en-US" sz="26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DOM Explorer </a:t>
            </a:r>
            <a:r>
              <a:rPr lang="en-US" sz="2600" dirty="0" smtClean="0"/>
              <a:t>of </a:t>
            </a:r>
            <a:r>
              <a:rPr lang="en-US" sz="2600" dirty="0"/>
              <a:t>the currently displayed </a:t>
            </a:r>
            <a:r>
              <a:rPr lang="en-US" sz="2600" dirty="0" smtClean="0"/>
              <a:t>page</a:t>
            </a:r>
          </a:p>
          <a:p>
            <a:pPr lvl="1"/>
            <a:r>
              <a:rPr lang="en-US" sz="2600" dirty="0"/>
              <a:t>Capture the currently failed state. Save a .zip file containing a snapshot of the DOM, browser image, and test </a:t>
            </a:r>
            <a:r>
              <a:rPr lang="en-US" sz="2600" dirty="0" smtClean="0"/>
              <a:t>log</a:t>
            </a:r>
            <a:endParaRPr lang="en-US" sz="2600" dirty="0"/>
          </a:p>
          <a:p>
            <a:pPr lvl="1"/>
            <a:r>
              <a:rPr lang="en-US" sz="2600" dirty="0"/>
              <a:t>Diagnose a failure directly. Only enabled on detected </a:t>
            </a:r>
            <a:r>
              <a:rPr lang="en-US" sz="2600" dirty="0" smtClean="0"/>
              <a:t>failures</a:t>
            </a:r>
          </a:p>
          <a:p>
            <a:pPr lvl="1"/>
            <a:r>
              <a:rPr lang="en-US" sz="2600" dirty="0"/>
              <a:t>View the current execution log of the </a:t>
            </a:r>
            <a:r>
              <a:rPr lang="en-US" sz="2600" dirty="0" smtClean="0"/>
              <a:t>test</a:t>
            </a:r>
            <a:endParaRPr lang="en-US" sz="2600" dirty="0"/>
          </a:p>
          <a:p>
            <a:pPr lvl="1"/>
            <a:r>
              <a:rPr lang="en-US" sz="2600" dirty="0"/>
              <a:t>Easily record any bugs in the target application during </a:t>
            </a:r>
            <a:r>
              <a:rPr lang="en-US" sz="2600" dirty="0" smtClean="0"/>
              <a:t>debugging</a:t>
            </a:r>
            <a:endParaRPr lang="en-US" sz="2600" dirty="0"/>
          </a:p>
          <a:p>
            <a:pPr lvl="2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marL="357188" lvl="1" indent="0">
              <a:buNone/>
            </a:pPr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5701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3"/>
                </a:solidFill>
              </a:rPr>
              <a:t>T</a:t>
            </a:r>
            <a:r>
              <a:rPr lang="en-US" dirty="0" smtClean="0">
                <a:solidFill>
                  <a:schemeClr val="accent3"/>
                </a:solidFill>
              </a:rPr>
              <a:t>elerik </a:t>
            </a:r>
            <a:r>
              <a:rPr lang="en-US" dirty="0">
                <a:solidFill>
                  <a:schemeClr val="accent3"/>
                </a:solidFill>
              </a:rPr>
              <a:t>Test Studio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accent3"/>
                </a:solidFill>
              </a:rPr>
              <a:t>Telerik </a:t>
            </a:r>
            <a:r>
              <a:rPr lang="en-US" dirty="0">
                <a:solidFill>
                  <a:schemeClr val="accent3"/>
                </a:solidFill>
              </a:rPr>
              <a:t>Test Studio </a:t>
            </a:r>
            <a:r>
              <a:rPr lang="en-US" dirty="0" smtClean="0"/>
              <a:t>is </a:t>
            </a:r>
            <a:r>
              <a:rPr lang="en-US" dirty="0"/>
              <a:t>an automated testing tool </a:t>
            </a:r>
            <a:endParaRPr lang="en-US" dirty="0" smtClean="0"/>
          </a:p>
          <a:p>
            <a:pPr lvl="1">
              <a:lnSpc>
                <a:spcPct val="100000"/>
              </a:lnSpc>
            </a:pPr>
            <a:r>
              <a:rPr lang="en-US" dirty="0"/>
              <a:t>O</a:t>
            </a:r>
            <a:r>
              <a:rPr lang="en-US" dirty="0" smtClean="0"/>
              <a:t>ffers </a:t>
            </a:r>
            <a:r>
              <a:rPr lang="en-US" dirty="0"/>
              <a:t>an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intuitive</a:t>
            </a:r>
            <a:r>
              <a:rPr lang="en-US" dirty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code/(less)</a:t>
            </a:r>
            <a:r>
              <a:rPr lang="en-US" dirty="0" smtClean="0"/>
              <a:t> </a:t>
            </a:r>
            <a:r>
              <a:rPr lang="en-US" dirty="0"/>
              <a:t>and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productive</a:t>
            </a:r>
            <a:r>
              <a:rPr lang="en-US" dirty="0" smtClean="0"/>
              <a:t> way </a:t>
            </a:r>
            <a:r>
              <a:rPr lang="en-US" dirty="0"/>
              <a:t>to test </a:t>
            </a:r>
            <a:r>
              <a:rPr lang="en-US" dirty="0" smtClean="0"/>
              <a:t>Web or WPF desktop applications as well as Android/iOS Native ones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Extends beyond Functional Testing</a:t>
            </a:r>
          </a:p>
          <a:p>
            <a:pPr lvl="2">
              <a:lnSpc>
                <a:spcPct val="100000"/>
              </a:lnSpc>
            </a:pPr>
            <a:r>
              <a:rPr lang="en-US" sz="3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Manual</a:t>
            </a:r>
            <a:r>
              <a:rPr lang="en-US" sz="3000" dirty="0">
                <a:solidFill>
                  <a:schemeClr val="tx1">
                    <a:lumMod val="40000"/>
                    <a:lumOff val="60000"/>
                  </a:schemeClr>
                </a:solidFill>
              </a:rPr>
              <a:t>,</a:t>
            </a:r>
            <a:r>
              <a:rPr lang="en-US" sz="3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Load</a:t>
            </a:r>
            <a:r>
              <a:rPr lang="en-US" sz="3000" dirty="0">
                <a:solidFill>
                  <a:schemeClr val="tx1">
                    <a:lumMod val="40000"/>
                    <a:lumOff val="60000"/>
                  </a:schemeClr>
                </a:solidFill>
              </a:rPr>
              <a:t>,</a:t>
            </a:r>
            <a:r>
              <a:rPr lang="en-US" sz="3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Performance</a:t>
            </a:r>
            <a:r>
              <a:rPr lang="en-US" sz="3000" dirty="0">
                <a:solidFill>
                  <a:schemeClr val="tx1">
                    <a:lumMod val="40000"/>
                    <a:lumOff val="60000"/>
                  </a:schemeClr>
                </a:solidFill>
              </a:rPr>
              <a:t>,</a:t>
            </a:r>
            <a:r>
              <a:rPr lang="en-US" sz="3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Exploratory</a:t>
            </a:r>
            <a:r>
              <a:rPr lang="en-US" sz="3000" dirty="0">
                <a:solidFill>
                  <a:schemeClr val="tx1">
                    <a:lumMod val="40000"/>
                    <a:lumOff val="60000"/>
                  </a:schemeClr>
                </a:solidFill>
              </a:rPr>
              <a:t> </a:t>
            </a:r>
            <a:r>
              <a:rPr lang="en-US" dirty="0" smtClean="0"/>
              <a:t>testing capabilities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Test Scheduling </a:t>
            </a:r>
            <a:r>
              <a:rPr lang="en-US" dirty="0" smtClean="0"/>
              <a:t>and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Remote Execution</a:t>
            </a:r>
          </a:p>
          <a:p>
            <a:pPr lvl="2">
              <a:lnSpc>
                <a:spcPct val="100000"/>
              </a:lnSpc>
            </a:pPr>
            <a:r>
              <a:rPr lang="en-US" sz="3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Simultaneous</a:t>
            </a:r>
            <a:r>
              <a:rPr lang="en-US" dirty="0" smtClean="0"/>
              <a:t> run on </a:t>
            </a:r>
            <a:r>
              <a:rPr lang="en-US" sz="3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multiple</a:t>
            </a:r>
            <a:r>
              <a:rPr lang="en-US" dirty="0" smtClean="0"/>
              <a:t> environments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5584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1015161"/>
            <a:ext cx="7924800" cy="685800"/>
          </a:xfrm>
        </p:spPr>
        <p:txBody>
          <a:bodyPr/>
          <a:lstStyle/>
          <a:p>
            <a:r>
              <a:rPr lang="en-US" dirty="0" smtClean="0"/>
              <a:t>Test Organization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1830690"/>
            <a:ext cx="7924800" cy="569120"/>
          </a:xfrm>
        </p:spPr>
        <p:txBody>
          <a:bodyPr/>
          <a:lstStyle/>
          <a:p>
            <a:r>
              <a:rPr lang="en-US" dirty="0" smtClean="0"/>
              <a:t>Using Test Lists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360" y="2538248"/>
            <a:ext cx="7723280" cy="3885551"/>
          </a:xfrm>
          <a:prstGeom prst="round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</p:spPr>
      </p:pic>
    </p:spTree>
    <p:extLst>
      <p:ext uri="{BB962C8B-B14F-4D97-AF65-F5344CB8AC3E}">
        <p14:creationId xmlns:p14="http://schemas.microsoft.com/office/powerpoint/2010/main" val="2822493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Lists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Test Lists </a:t>
            </a:r>
            <a:endParaRPr lang="en-US" dirty="0" smtClean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dirty="0" smtClean="0"/>
              <a:t>Useful for getting </a:t>
            </a:r>
            <a:r>
              <a:rPr lang="en-US" dirty="0"/>
              <a:t>the best use of recorded tests by allowing </a:t>
            </a:r>
            <a:r>
              <a:rPr lang="en-US" dirty="0" smtClean="0"/>
              <a:t>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reuse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of tests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in more than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one configuration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E.g., </a:t>
            </a:r>
            <a:r>
              <a:rPr lang="en-US" dirty="0" smtClean="0"/>
              <a:t>using a </a:t>
            </a:r>
            <a:r>
              <a:rPr lang="en-US" dirty="0"/>
              <a:t>small selection of tests </a:t>
            </a:r>
            <a:r>
              <a:rPr lang="en-US" dirty="0" smtClean="0"/>
              <a:t>as </a:t>
            </a:r>
            <a:r>
              <a:rPr lang="en-US" dirty="0"/>
              <a:t>a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"Smoke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Test"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Collecting </a:t>
            </a:r>
            <a:r>
              <a:rPr lang="en-US" dirty="0"/>
              <a:t>tests that a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particular QA engineer </a:t>
            </a:r>
            <a:r>
              <a:rPr lang="en-US" dirty="0"/>
              <a:t>is responsible </a:t>
            </a:r>
            <a:r>
              <a:rPr lang="en-US" dirty="0" smtClean="0"/>
              <a:t>for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Listing </a:t>
            </a:r>
            <a:r>
              <a:rPr lang="en-US" dirty="0"/>
              <a:t>all the tests for a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category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of functionality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Executing bundles of tests in exact time of the day - Scheduling</a:t>
            </a:r>
            <a:endParaRPr lang="en-US" dirty="0"/>
          </a:p>
          <a:p>
            <a:pPr lvl="2">
              <a:lnSpc>
                <a:spcPct val="100000"/>
              </a:lnSpc>
            </a:pPr>
            <a:endParaRPr lang="en-US" dirty="0" smtClean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1998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Static Lists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Static lists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</a:t>
            </a:r>
            <a:r>
              <a:rPr lang="en-US" dirty="0" smtClean="0"/>
              <a:t>an be manually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built from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existing tests </a:t>
            </a:r>
            <a:r>
              <a:rPr lang="en-US" dirty="0"/>
              <a:t>and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manually set the order</a:t>
            </a:r>
            <a:r>
              <a:rPr lang="en-US" dirty="0"/>
              <a:t> that the tests </a:t>
            </a:r>
            <a:r>
              <a:rPr lang="en-US" dirty="0" smtClean="0"/>
              <a:t>should run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When </a:t>
            </a:r>
            <a:r>
              <a:rPr lang="en-US" dirty="0"/>
              <a:t>the Test List executes,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each test runs in order</a:t>
            </a:r>
            <a:r>
              <a:rPr lang="en-US" dirty="0"/>
              <a:t>, exactly as </a:t>
            </a:r>
            <a:r>
              <a:rPr lang="en-US" dirty="0" smtClean="0"/>
              <a:t>configured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52</a:t>
            </a:fld>
            <a:endParaRPr lang="en-US" dirty="0"/>
          </a:p>
        </p:txBody>
      </p:sp>
      <p:pic>
        <p:nvPicPr>
          <p:cNvPr id="5122" name="Picture 2" descr="http://static.newworldencyclopedia.org/thumb/3/38/Sphere-wireframe.png/240px-Sphere-wirefram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86400" y="3581400"/>
            <a:ext cx="3124199" cy="312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6098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Lists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Dynamic Test Lists </a:t>
            </a:r>
            <a:r>
              <a:rPr lang="en-US" dirty="0"/>
              <a:t>automatically select tests from your project at the time of execution </a:t>
            </a:r>
            <a:endParaRPr lang="en-US" dirty="0" smtClean="0"/>
          </a:p>
          <a:p>
            <a:pPr lvl="1">
              <a:lnSpc>
                <a:spcPct val="100000"/>
              </a:lnSpc>
            </a:pPr>
            <a:r>
              <a:rPr lang="en-US" dirty="0"/>
              <a:t>U</a:t>
            </a:r>
            <a:r>
              <a:rPr lang="en-US" dirty="0" smtClean="0"/>
              <a:t>sing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rules</a:t>
            </a:r>
            <a:r>
              <a:rPr lang="en-US" dirty="0"/>
              <a:t> </a:t>
            </a:r>
            <a:r>
              <a:rPr lang="en-US" dirty="0" smtClean="0"/>
              <a:t>about properties </a:t>
            </a:r>
            <a:r>
              <a:rPr lang="en-US" dirty="0"/>
              <a:t>of the individual </a:t>
            </a:r>
            <a:r>
              <a:rPr lang="en-US" dirty="0" smtClean="0"/>
              <a:t>tests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Warning</a:t>
            </a:r>
            <a:r>
              <a:rPr lang="en-US" dirty="0" smtClean="0"/>
              <a:t> – Dynamic Test Lists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cannot be ordered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Therefore only independent tests should be grouped dynamically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53</a:t>
            </a:fld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62600" y="4572000"/>
            <a:ext cx="2209800" cy="1916537"/>
          </a:xfrm>
          <a:prstGeom prst="roundRect">
            <a:avLst>
              <a:gd name="adj" fmla="val 3339"/>
            </a:avLst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04203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Editing Test List Settings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79120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dirty="0"/>
              <a:t>Test Studio allows </a:t>
            </a:r>
            <a:r>
              <a:rPr lang="en-US" dirty="0" smtClean="0"/>
              <a:t>editing the following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properties</a:t>
            </a:r>
            <a:r>
              <a:rPr lang="en-US" dirty="0" smtClean="0"/>
              <a:t>:</a:t>
            </a:r>
          </a:p>
          <a:p>
            <a:pPr lvl="1">
              <a:lnSpc>
                <a:spcPct val="80000"/>
              </a:lnSpc>
            </a:pPr>
            <a:r>
              <a:rPr lang="en-US" sz="2800" dirty="0" smtClean="0"/>
              <a:t>Annotation</a:t>
            </a:r>
            <a:endParaRPr lang="en-US" sz="2800" b="0" dirty="0" smtClean="0"/>
          </a:p>
          <a:p>
            <a:pPr lvl="1">
              <a:lnSpc>
                <a:spcPct val="80000"/>
              </a:lnSpc>
            </a:pPr>
            <a:r>
              <a:rPr lang="en-US" sz="2800" dirty="0" smtClean="0"/>
              <a:t>ASP.NET</a:t>
            </a:r>
          </a:p>
          <a:p>
            <a:pPr lvl="1">
              <a:lnSpc>
                <a:spcPct val="80000"/>
              </a:lnSpc>
            </a:pPr>
            <a:r>
              <a:rPr lang="en-US" sz="2800" dirty="0" smtClean="0"/>
              <a:t>Browser</a:t>
            </a:r>
            <a:endParaRPr lang="en-US" sz="2800" b="0" dirty="0" smtClean="0"/>
          </a:p>
          <a:p>
            <a:pPr lvl="1">
              <a:lnSpc>
                <a:spcPct val="80000"/>
              </a:lnSpc>
            </a:pPr>
            <a:r>
              <a:rPr lang="en-US" sz="2800" dirty="0" smtClean="0"/>
              <a:t>Desktop</a:t>
            </a:r>
            <a:endParaRPr lang="en-US" sz="2800" b="0" dirty="0" smtClean="0"/>
          </a:p>
          <a:p>
            <a:pPr lvl="1">
              <a:lnSpc>
                <a:spcPct val="80000"/>
              </a:lnSpc>
            </a:pPr>
            <a:r>
              <a:rPr lang="en-US" sz="2800" dirty="0" smtClean="0"/>
              <a:t>Execution</a:t>
            </a:r>
            <a:endParaRPr lang="en-US" sz="2800" b="0" dirty="0" smtClean="0"/>
          </a:p>
          <a:p>
            <a:pPr lvl="1">
              <a:lnSpc>
                <a:spcPct val="80000"/>
              </a:lnSpc>
            </a:pPr>
            <a:r>
              <a:rPr lang="en-US" sz="2800" dirty="0" smtClean="0"/>
              <a:t>HttpProxy</a:t>
            </a:r>
          </a:p>
          <a:p>
            <a:pPr lvl="1">
              <a:lnSpc>
                <a:spcPct val="80000"/>
              </a:lnSpc>
            </a:pPr>
            <a:r>
              <a:rPr lang="en-US" sz="2800" dirty="0" smtClean="0"/>
              <a:t>Log</a:t>
            </a:r>
            <a:endParaRPr lang="en-US" sz="2800" b="0" dirty="0" smtClean="0"/>
          </a:p>
          <a:p>
            <a:pPr lvl="1">
              <a:lnSpc>
                <a:spcPct val="80000"/>
              </a:lnSpc>
            </a:pPr>
            <a:r>
              <a:rPr lang="en-US" sz="2800" dirty="0" smtClean="0"/>
              <a:t>Navigation</a:t>
            </a:r>
            <a:endParaRPr lang="en-US" sz="2800" b="0" dirty="0" smtClean="0"/>
          </a:p>
          <a:p>
            <a:pPr lvl="1">
              <a:lnSpc>
                <a:spcPct val="80000"/>
              </a:lnSpc>
            </a:pPr>
            <a:r>
              <a:rPr lang="en-US" sz="2800" dirty="0" smtClean="0"/>
              <a:t>Silverlight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54</a:t>
            </a:fld>
            <a:endParaRPr 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38600" y="2133600"/>
            <a:ext cx="4000500" cy="3648075"/>
          </a:xfrm>
          <a:prstGeom prst="roundRect">
            <a:avLst>
              <a:gd name="adj" fmla="val 3538"/>
            </a:avLst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77679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Scheduling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>
                <a:solidFill>
                  <a:schemeClr val="accent3"/>
                </a:solidFill>
              </a:rPr>
              <a:t>Test Studio </a:t>
            </a:r>
            <a:r>
              <a:rPr lang="en-US" sz="2800" dirty="0"/>
              <a:t>allows users to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Schedule</a:t>
            </a:r>
            <a:r>
              <a:rPr lang="en-US" sz="2800" dirty="0" smtClean="0"/>
              <a:t> </a:t>
            </a:r>
            <a:r>
              <a:rPr lang="en-US" sz="2800" dirty="0"/>
              <a:t>test lists </a:t>
            </a:r>
            <a:r>
              <a:rPr lang="en-US" sz="2800" dirty="0" smtClean="0"/>
              <a:t>or instantly run them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Remotely </a:t>
            </a:r>
            <a:r>
              <a:rPr lang="en-US" sz="2800" dirty="0"/>
              <a:t>and send results by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mail</a:t>
            </a:r>
            <a:endParaRPr lang="en-US" sz="28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lvl="1"/>
            <a:r>
              <a:rPr lang="en-US" sz="2800" dirty="0" smtClean="0"/>
              <a:t>Execute </a:t>
            </a:r>
            <a:r>
              <a:rPr lang="en-US" sz="2800" dirty="0"/>
              <a:t>across all available </a:t>
            </a: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Test Runners </a:t>
            </a:r>
          </a:p>
          <a:p>
            <a:pPr lvl="1"/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Distribute</a:t>
            </a:r>
            <a:r>
              <a:rPr lang="en-US" sz="2800" dirty="0" smtClean="0"/>
              <a:t> tests across multiple machines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55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820" y="3213226"/>
            <a:ext cx="6966360" cy="3454274"/>
          </a:xfrm>
          <a:prstGeom prst="roundRect">
            <a:avLst>
              <a:gd name="adj" fmla="val 3538"/>
            </a:avLst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</p:spPr>
      </p:pic>
    </p:spTree>
    <p:extLst>
      <p:ext uri="{BB962C8B-B14F-4D97-AF65-F5344CB8AC3E}">
        <p14:creationId xmlns:p14="http://schemas.microsoft.com/office/powerpoint/2010/main" val="125807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MS Test Manager Integration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3"/>
                </a:solidFill>
              </a:rPr>
              <a:t>Test Studio </a:t>
            </a:r>
            <a:r>
              <a:rPr lang="en-US" dirty="0" smtClean="0"/>
              <a:t>provides integration with MS Test Manager (MTM 2010/2012)</a:t>
            </a:r>
          </a:p>
          <a:p>
            <a:pPr lvl="1"/>
            <a:r>
              <a:rPr lang="en-US" dirty="0" smtClean="0"/>
              <a:t>Linking </a:t>
            </a:r>
            <a:r>
              <a:rPr lang="en-US" dirty="0" smtClean="0">
                <a:solidFill>
                  <a:schemeClr val="accent3"/>
                </a:solidFill>
              </a:rPr>
              <a:t>Telerik Test Studio </a:t>
            </a:r>
            <a:r>
              <a:rPr lang="en-US" dirty="0" smtClean="0"/>
              <a:t>automation tests (.</a:t>
            </a:r>
            <a:r>
              <a:rPr lang="en-US" dirty="0" err="1" smtClean="0"/>
              <a:t>tstest</a:t>
            </a:r>
            <a:r>
              <a:rPr lang="en-US" dirty="0" smtClean="0"/>
              <a:t>) with MS Test Case item for automatic execution in MTM environment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56</a:t>
            </a:fld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3574527" y="3248681"/>
            <a:ext cx="4693901" cy="3418819"/>
            <a:chOff x="2438400" y="2905781"/>
            <a:chExt cx="4693901" cy="3418819"/>
          </a:xfrm>
          <a:effectLst>
            <a:glow rad="101600">
              <a:schemeClr val="tx1">
                <a:alpha val="60000"/>
              </a:schemeClr>
            </a:glow>
          </a:effectLst>
        </p:grpSpPr>
        <p:pic>
          <p:nvPicPr>
            <p:cNvPr id="9218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38400" y="4114800"/>
              <a:ext cx="2971800" cy="2209800"/>
            </a:xfrm>
            <a:prstGeom prst="roundRect">
              <a:avLst>
                <a:gd name="adj" fmla="val 3825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9219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59698" y="2905781"/>
              <a:ext cx="2072603" cy="2418037"/>
            </a:xfrm>
            <a:prstGeom prst="roundRect">
              <a:avLst>
                <a:gd name="adj" fmla="val 7032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615848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1219200"/>
            <a:ext cx="7924800" cy="685800"/>
          </a:xfrm>
        </p:spPr>
        <p:txBody>
          <a:bodyPr/>
          <a:lstStyle/>
          <a:p>
            <a:r>
              <a:rPr lang="en-US" dirty="0"/>
              <a:t>Working With Test </a:t>
            </a:r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2133600"/>
            <a:ext cx="7924800" cy="569120"/>
          </a:xfrm>
        </p:spPr>
        <p:txBody>
          <a:bodyPr/>
          <a:lstStyle/>
          <a:p>
            <a:r>
              <a:rPr lang="en-US" dirty="0" smtClean="0"/>
              <a:t>Analyzing </a:t>
            </a:r>
            <a:r>
              <a:rPr lang="en-US" dirty="0"/>
              <a:t>and </a:t>
            </a:r>
            <a:r>
              <a:rPr lang="en-US" dirty="0" smtClean="0"/>
              <a:t>Sharing Test Results</a:t>
            </a:r>
            <a:endParaRPr lang="en-US" dirty="0"/>
          </a:p>
        </p:txBody>
      </p:sp>
      <p:pic>
        <p:nvPicPr>
          <p:cNvPr id="10243" name="Picture 3" descr="C:\Users\ogeorgiev\Desktop\testList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2000" y="3200400"/>
            <a:ext cx="7620000" cy="2909682"/>
          </a:xfrm>
          <a:prstGeom prst="roundRect">
            <a:avLst>
              <a:gd name="adj" fmla="val 3542"/>
            </a:avLst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6238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Results Calendar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calendar view </a:t>
            </a:r>
            <a:r>
              <a:rPr lang="en-US" dirty="0"/>
              <a:t>of test results makes it easy to see the tests that passed or failed in a month, week </a:t>
            </a:r>
            <a:r>
              <a:rPr lang="en-US" dirty="0" smtClean="0"/>
              <a:t>or day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58</a:t>
            </a:fld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14475" y="2895600"/>
            <a:ext cx="6115050" cy="3538658"/>
          </a:xfrm>
          <a:prstGeom prst="roundRect">
            <a:avLst>
              <a:gd name="adj" fmla="val 3542"/>
            </a:avLst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12617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Analyzing Test 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TestResults</a:t>
            </a:r>
            <a:r>
              <a:rPr lang="en-US" dirty="0" smtClean="0"/>
              <a:t>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panel</a:t>
            </a:r>
            <a:r>
              <a:rPr lang="en-US" dirty="0"/>
              <a:t> allows </a:t>
            </a:r>
            <a:r>
              <a:rPr lang="en-US" dirty="0" smtClean="0"/>
              <a:t>traversing </a:t>
            </a:r>
            <a:r>
              <a:rPr lang="en-US" dirty="0"/>
              <a:t>test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execution results</a:t>
            </a:r>
            <a:r>
              <a:rPr lang="en-US" dirty="0"/>
              <a:t>, drilling down to 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individual test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step </a:t>
            </a:r>
            <a:r>
              <a:rPr lang="en-US" dirty="0" smtClean="0"/>
              <a:t>and </a:t>
            </a:r>
            <a:r>
              <a:rPr lang="en-US" dirty="0"/>
              <a:t>back up again to the test list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59</a:t>
            </a:fld>
            <a:endParaRPr lang="en-US" dirty="0"/>
          </a:p>
        </p:txBody>
      </p:sp>
      <p:pic>
        <p:nvPicPr>
          <p:cNvPr id="4098" name="Picture 2" descr="C:\Users\ogeorgiev\Desktop\Untitled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67732" y="3200400"/>
            <a:ext cx="4808537" cy="3346147"/>
          </a:xfrm>
          <a:prstGeom prst="roundRect">
            <a:avLst>
              <a:gd name="adj" fmla="val 3542"/>
            </a:avLst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739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3"/>
                </a:solidFill>
              </a:rPr>
              <a:t>T</a:t>
            </a:r>
            <a:r>
              <a:rPr lang="en-US" dirty="0" smtClean="0">
                <a:solidFill>
                  <a:schemeClr val="accent3"/>
                </a:solidFill>
              </a:rPr>
              <a:t>elerik </a:t>
            </a:r>
            <a:r>
              <a:rPr lang="en-US" dirty="0">
                <a:solidFill>
                  <a:schemeClr val="accent3"/>
                </a:solidFill>
              </a:rPr>
              <a:t>Test </a:t>
            </a:r>
            <a:r>
              <a:rPr lang="en-US" dirty="0" smtClean="0">
                <a:solidFill>
                  <a:schemeClr val="accent3"/>
                </a:solidFill>
              </a:rPr>
              <a:t>Studio</a:t>
            </a:r>
            <a:r>
              <a:rPr lang="en-US" dirty="0" smtClean="0"/>
              <a:t> 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791200"/>
          </a:xfrm>
        </p:spPr>
        <p:txBody>
          <a:bodyPr/>
          <a:lstStyle/>
          <a:p>
            <a:pPr lvl="1">
              <a:lnSpc>
                <a:spcPct val="100000"/>
              </a:lnSpc>
            </a:pPr>
            <a:r>
              <a:rPr lang="en-US" dirty="0" smtClean="0"/>
              <a:t>Test recording is performed extremely easy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In 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same manner </a:t>
            </a:r>
            <a:r>
              <a:rPr lang="en-US" dirty="0"/>
              <a:t>as an end user would accomplish these same tasks 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Web test </a:t>
            </a:r>
            <a:r>
              <a:rPr lang="en-US" dirty="0"/>
              <a:t>recording is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performed directly in 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browser</a:t>
            </a:r>
          </a:p>
          <a:p>
            <a:pPr lvl="2"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Multi-browser </a:t>
            </a:r>
            <a:r>
              <a:rPr lang="en-US" dirty="0"/>
              <a:t>recording:</a:t>
            </a:r>
          </a:p>
          <a:p>
            <a:pPr lvl="3">
              <a:lnSpc>
                <a:spcPct val="100000"/>
              </a:lnSpc>
            </a:pP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Internet Explorer </a:t>
            </a:r>
            <a:r>
              <a:rPr lang="en-US" sz="2800" dirty="0" smtClean="0">
                <a:solidFill>
                  <a:srgbClr val="F5FFC2"/>
                </a:solidFill>
              </a:rPr>
              <a:t>recorder</a:t>
            </a:r>
          </a:p>
          <a:p>
            <a:pPr lvl="3"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JS recorder </a:t>
            </a:r>
            <a:r>
              <a:rPr lang="en-US" sz="2800" dirty="0">
                <a:solidFill>
                  <a:srgbClr val="F5FFC2"/>
                </a:solidFill>
              </a:rPr>
              <a:t>for Chrome, </a:t>
            </a:r>
            <a:r>
              <a:rPr lang="en-US" sz="2800" dirty="0" smtClean="0">
                <a:solidFill>
                  <a:srgbClr val="F5FFC2"/>
                </a:solidFill>
              </a:rPr>
              <a:t>Firefox, Safari</a:t>
            </a:r>
          </a:p>
          <a:p>
            <a:pPr lvl="2">
              <a:lnSpc>
                <a:spcPct val="100000"/>
              </a:lnSpc>
            </a:pPr>
            <a:r>
              <a:rPr lang="en-US" sz="3000" dirty="0" smtClean="0">
                <a:solidFill>
                  <a:srgbClr val="F5FFC2"/>
                </a:solidFill>
              </a:rPr>
              <a:t>Building own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Element Repository </a:t>
            </a:r>
            <a:r>
              <a:rPr lang="en-US" sz="3000" dirty="0" smtClean="0">
                <a:solidFill>
                  <a:srgbClr val="F5FFC2"/>
                </a:solidFill>
              </a:rPr>
              <a:t>for easy support and reuse of elements</a:t>
            </a:r>
            <a:endParaRPr lang="en-US" sz="3000" dirty="0">
              <a:solidFill>
                <a:srgbClr val="F5FFC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>
                <a:solidFill>
                  <a:srgbClr val="CCFF66"/>
                </a:solidFill>
              </a:rPr>
              <a:pPr>
                <a:defRPr/>
              </a:pPr>
              <a:t>6</a:t>
            </a:fld>
            <a:endParaRPr lang="en-US" dirty="0">
              <a:solidFill>
                <a:srgbClr val="CCFF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9811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Failure Details Dialog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Step Failure Details dialog </a:t>
            </a:r>
            <a:r>
              <a:rPr lang="en-US" dirty="0"/>
              <a:t>collects all the information related to a single failed test step, </a:t>
            </a:r>
            <a:r>
              <a:rPr lang="en-US" dirty="0" smtClean="0"/>
              <a:t>including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failure</a:t>
            </a:r>
            <a:r>
              <a:rPr lang="en-US" dirty="0" smtClean="0"/>
              <a:t>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details</a:t>
            </a:r>
            <a:r>
              <a:rPr lang="en-US" dirty="0"/>
              <a:t>,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screenshots</a:t>
            </a:r>
            <a:r>
              <a:rPr lang="en-US" dirty="0"/>
              <a:t>, and a snapshot of 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DOM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60</a:t>
            </a:fld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00313" y="3303522"/>
            <a:ext cx="4143375" cy="2944878"/>
          </a:xfrm>
          <a:prstGeom prst="roundRect">
            <a:avLst>
              <a:gd name="adj" fmla="val 3360"/>
            </a:avLst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0829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Exporting Test 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Test results become truly useful when they are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pushed out </a:t>
            </a:r>
            <a:r>
              <a:rPr lang="en-US" dirty="0"/>
              <a:t>to the members of your </a:t>
            </a:r>
            <a:r>
              <a:rPr lang="en-US" dirty="0" smtClean="0"/>
              <a:t>organization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The Export tools </a:t>
            </a:r>
            <a:r>
              <a:rPr lang="en-US" dirty="0"/>
              <a:t>allow you to create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Word </a:t>
            </a:r>
            <a:r>
              <a:rPr lang="en-US" dirty="0"/>
              <a:t>or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Excel </a:t>
            </a:r>
            <a:r>
              <a:rPr lang="en-US" dirty="0"/>
              <a:t>versions of the entire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Test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List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With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TFS</a:t>
            </a:r>
            <a:r>
              <a:rPr lang="en-US" dirty="0" smtClean="0"/>
              <a:t> a </a:t>
            </a:r>
            <a:r>
              <a:rPr lang="en-US" dirty="0"/>
              <a:t>selected run </a:t>
            </a:r>
            <a:r>
              <a:rPr lang="en-US" dirty="0" smtClean="0"/>
              <a:t>result </a:t>
            </a:r>
            <a:br>
              <a:rPr lang="en-US" dirty="0" smtClean="0"/>
            </a:br>
            <a:r>
              <a:rPr lang="en-US" dirty="0" smtClean="0"/>
              <a:t>can be made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accessible to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/>
            </a:r>
            <a:b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</a:b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others</a:t>
            </a:r>
            <a:r>
              <a:rPr lang="en-US" dirty="0" smtClean="0"/>
              <a:t> </a:t>
            </a:r>
            <a:r>
              <a:rPr lang="en-US" dirty="0"/>
              <a:t>by pushing out the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results </a:t>
            </a:r>
            <a:r>
              <a:rPr lang="en-US" dirty="0"/>
              <a:t>to TFS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61</a:t>
            </a:fld>
            <a:endParaRPr lang="en-US" dirty="0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05450" y="4419600"/>
            <a:ext cx="3028950" cy="2095500"/>
          </a:xfrm>
          <a:prstGeom prst="roundRect">
            <a:avLst>
              <a:gd name="adj" fmla="val 6970"/>
            </a:avLst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19748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1371600"/>
            <a:ext cx="7924800" cy="685800"/>
          </a:xfrm>
        </p:spPr>
        <p:txBody>
          <a:bodyPr/>
          <a:lstStyle/>
          <a:p>
            <a:r>
              <a:rPr lang="en-US" dirty="0"/>
              <a:t>Web Application </a:t>
            </a:r>
            <a:r>
              <a:rPr lang="en-US" dirty="0" smtClean="0"/>
              <a:t>Tests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90800" y="2168413"/>
            <a:ext cx="3962400" cy="803387"/>
          </a:xfrm>
        </p:spPr>
        <p:txBody>
          <a:bodyPr/>
          <a:lstStyle/>
          <a:p>
            <a:r>
              <a:rPr lang="en-US" dirty="0" smtClean="0"/>
              <a:t>Handling Issues of </a:t>
            </a:r>
            <a:br>
              <a:rPr lang="en-US" dirty="0" smtClean="0"/>
            </a:br>
            <a:r>
              <a:rPr lang="en-US" dirty="0" smtClean="0"/>
              <a:t>Web Testing</a:t>
            </a:r>
            <a:endParaRPr lang="en-US" dirty="0"/>
          </a:p>
        </p:txBody>
      </p:sp>
      <p:pic>
        <p:nvPicPr>
          <p:cNvPr id="8194" name="Picture 2" descr="http://t0.gstatic.com/images?q=tbn:ANd9GcSzZXeybxftZ6Iy1gwTvwGJFzSCH7SniJs9cNcYv6aHJeaDmZUP&amp;t=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86100" y="4114800"/>
            <a:ext cx="2971800" cy="2225983"/>
          </a:xfrm>
          <a:prstGeom prst="roundRect">
            <a:avLst/>
          </a:prstGeom>
          <a:noFill/>
          <a:effectLst>
            <a:glow rad="101600">
              <a:schemeClr val="tx1"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9600" y="2632187"/>
            <a:ext cx="2209800" cy="2209800"/>
          </a:xfrm>
          <a:prstGeom prst="roundRect">
            <a:avLst>
              <a:gd name="adj" fmla="val 20294"/>
            </a:avLst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6" name="Picture 4" descr="http://seekdotnethosting.files.wordpress.com/2009/04/asp-net-ajax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88326" y="2644093"/>
            <a:ext cx="2222274" cy="2185989"/>
          </a:xfrm>
          <a:prstGeom prst="roundRect">
            <a:avLst/>
          </a:prstGeom>
          <a:noFill/>
          <a:effectLst>
            <a:glow rad="101600">
              <a:schemeClr val="tx1"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5497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Application Tests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Testing a web application </a:t>
            </a:r>
            <a:r>
              <a:rPr lang="en-US" dirty="0"/>
              <a:t>is quite a bit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more difficult</a:t>
            </a:r>
            <a:r>
              <a:rPr lang="en-US" dirty="0"/>
              <a:t> than testing the same functionality in a </a:t>
            </a:r>
            <a:r>
              <a:rPr lang="en-US" dirty="0" smtClean="0"/>
              <a:t>Windows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Desktop application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Specific issues are encountered:</a:t>
            </a:r>
          </a:p>
          <a:p>
            <a:pPr lvl="2"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iming</a:t>
            </a:r>
            <a:r>
              <a:rPr lang="en-US" dirty="0" smtClean="0"/>
              <a:t> difficulties</a:t>
            </a:r>
          </a:p>
          <a:p>
            <a:pPr lvl="2"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D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ifferences</a:t>
            </a:r>
            <a:r>
              <a:rPr lang="en-US" dirty="0" smtClean="0"/>
              <a:t> </a:t>
            </a:r>
            <a:r>
              <a:rPr lang="en-US" dirty="0"/>
              <a:t>between </a:t>
            </a:r>
            <a:r>
              <a:rPr lang="en-US" dirty="0" smtClean="0"/>
              <a:t>browsers</a:t>
            </a:r>
          </a:p>
          <a:p>
            <a:pPr lvl="2"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N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ew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technologies </a:t>
            </a:r>
            <a:r>
              <a:rPr lang="en-US" dirty="0" smtClean="0"/>
              <a:t>make </a:t>
            </a:r>
            <a:r>
              <a:rPr lang="en-US" dirty="0"/>
              <a:t>web browsing a rich, but difficult-to-test, experience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1647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JavaScript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Test Studio </a:t>
            </a:r>
            <a:r>
              <a:rPr lang="en-US" dirty="0" smtClean="0"/>
              <a:t>can </a:t>
            </a:r>
            <a:r>
              <a:rPr lang="en-US" dirty="0"/>
              <a:t>trigger specific JavaScript events as test </a:t>
            </a:r>
            <a:r>
              <a:rPr lang="en-US" dirty="0" smtClean="0"/>
              <a:t>steps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Use the Elements </a:t>
            </a:r>
            <a:r>
              <a:rPr lang="en-US" dirty="0" smtClean="0"/>
              <a:t>Menu, </a:t>
            </a:r>
            <a:br>
              <a:rPr lang="en-US" dirty="0" smtClean="0"/>
            </a:br>
            <a:r>
              <a:rPr lang="en-US" dirty="0" smtClean="0"/>
              <a:t>JavaScript </a:t>
            </a:r>
            <a:r>
              <a:rPr lang="en-US" dirty="0"/>
              <a:t>Events button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to </a:t>
            </a:r>
            <a:r>
              <a:rPr lang="en-US" dirty="0"/>
              <a:t>invoke </a:t>
            </a:r>
            <a:r>
              <a:rPr lang="en-US" dirty="0" smtClean="0"/>
              <a:t>and choose from </a:t>
            </a:r>
            <a:br>
              <a:rPr lang="en-US" dirty="0" smtClean="0"/>
            </a:br>
            <a:r>
              <a:rPr lang="en-US" dirty="0" smtClean="0"/>
              <a:t>available events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5595" y="1798260"/>
            <a:ext cx="3489805" cy="2613783"/>
          </a:xfrm>
          <a:prstGeom prst="roundRect">
            <a:avLst>
              <a:gd name="adj" fmla="val 20294"/>
            </a:avLst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748" y="4980079"/>
            <a:ext cx="8396652" cy="1005085"/>
          </a:xfrm>
          <a:prstGeom prst="roundRect">
            <a:avLst>
              <a:gd name="adj" fmla="val 20294"/>
            </a:avLst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</p:spPr>
      </p:pic>
    </p:spTree>
    <p:extLst>
      <p:ext uri="{BB962C8B-B14F-4D97-AF65-F5344CB8AC3E}">
        <p14:creationId xmlns:p14="http://schemas.microsoft.com/office/powerpoint/2010/main" val="1141178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RadControls for ASP.NET AJAX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T</a:t>
            </a:r>
            <a:r>
              <a:rPr lang="en-US" dirty="0" smtClean="0"/>
              <a:t>esting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RadControls</a:t>
            </a:r>
            <a:r>
              <a:rPr lang="en-US" dirty="0"/>
              <a:t> for ASP.NET AJAX </a:t>
            </a:r>
            <a:r>
              <a:rPr lang="en-US" dirty="0" smtClean="0"/>
              <a:t>is s bit different </a:t>
            </a:r>
            <a:r>
              <a:rPr lang="en-US" dirty="0"/>
              <a:t>from any other control </a:t>
            </a:r>
            <a:endParaRPr lang="en-US" dirty="0" smtClean="0"/>
          </a:p>
          <a:p>
            <a:pPr lvl="1">
              <a:lnSpc>
                <a:spcPct val="100000"/>
              </a:lnSpc>
            </a:pPr>
            <a:r>
              <a:rPr lang="en-US" dirty="0" smtClean="0"/>
              <a:t>Due to </a:t>
            </a:r>
            <a:r>
              <a:rPr lang="en-US" dirty="0"/>
              <a:t>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translators</a:t>
            </a:r>
            <a:r>
              <a:rPr lang="en-US" dirty="0" smtClean="0"/>
              <a:t> provided by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Telerik</a:t>
            </a:r>
          </a:p>
          <a:p>
            <a:pPr>
              <a:lnSpc>
                <a:spcPct val="100000"/>
              </a:lnSpc>
            </a:pPr>
            <a:r>
              <a:rPr lang="en-US" dirty="0"/>
              <a:t>Test Studio provides set of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verifications</a:t>
            </a:r>
            <a:r>
              <a:rPr lang="en-US" dirty="0"/>
              <a:t> and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Quick</a:t>
            </a:r>
            <a:r>
              <a:rPr lang="en-US" dirty="0"/>
              <a:t>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Tasks</a:t>
            </a:r>
            <a:r>
              <a:rPr lang="en-US" dirty="0" smtClean="0"/>
              <a:t> for RadControls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65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352" y="3810000"/>
            <a:ext cx="6975134" cy="2747203"/>
          </a:xfrm>
          <a:prstGeom prst="roundRect">
            <a:avLst>
              <a:gd name="adj" fmla="val 20294"/>
            </a:avLst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</p:spPr>
      </p:pic>
    </p:spTree>
    <p:extLst>
      <p:ext uri="{BB962C8B-B14F-4D97-AF65-F5344CB8AC3E}">
        <p14:creationId xmlns:p14="http://schemas.microsoft.com/office/powerpoint/2010/main" val="2244393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Silverlight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Test Studio is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the first scriptless record and playback solution for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Silverlight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With Test Studio you can build a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single test</a:t>
            </a:r>
            <a:r>
              <a:rPr lang="en-US" dirty="0" smtClean="0"/>
              <a:t>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case</a:t>
            </a:r>
            <a:r>
              <a:rPr lang="en-US" dirty="0"/>
              <a:t> that interacts with both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HTML</a:t>
            </a:r>
            <a:r>
              <a:rPr lang="en-US" dirty="0"/>
              <a:t> and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Silverlight</a:t>
            </a:r>
            <a:r>
              <a:rPr lang="en-US" dirty="0"/>
              <a:t> elements, even on the same page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66</a:t>
            </a:fld>
            <a:endParaRPr lang="en-US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86050" y="3848100"/>
            <a:ext cx="3771900" cy="2514600"/>
          </a:xfrm>
          <a:prstGeom prst="roundRect">
            <a:avLst>
              <a:gd name="adj" fmla="val 5872"/>
            </a:avLst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80867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5181600" cy="685800"/>
          </a:xfrm>
        </p:spPr>
        <p:txBody>
          <a:bodyPr/>
          <a:lstStyle/>
          <a:p>
            <a:r>
              <a:rPr lang="en-US" dirty="0"/>
              <a:t>Data Driven Tests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2362200"/>
            <a:ext cx="3657600" cy="873920"/>
          </a:xfrm>
        </p:spPr>
        <p:txBody>
          <a:bodyPr/>
          <a:lstStyle/>
          <a:p>
            <a:r>
              <a:rPr lang="en-US" dirty="0" smtClean="0"/>
              <a:t>Driving Your Tests </a:t>
            </a:r>
            <a:br>
              <a:rPr lang="en-US" dirty="0" smtClean="0"/>
            </a:br>
            <a:r>
              <a:rPr lang="en-US" dirty="0" smtClean="0"/>
              <a:t>Using Data Sources</a:t>
            </a:r>
            <a:endParaRPr lang="en-US" dirty="0"/>
          </a:p>
        </p:txBody>
      </p:sp>
      <p:pic>
        <p:nvPicPr>
          <p:cNvPr id="14339" name="Picture 3" descr="C:\Users\ogeorgiev\Desktop\Data.gif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38312" y="3657600"/>
            <a:ext cx="2574388" cy="2743200"/>
          </a:xfrm>
          <a:prstGeom prst="rect">
            <a:avLst/>
          </a:prstGeom>
          <a:noFill/>
          <a:effectLst>
            <a:glow rad="101600">
              <a:schemeClr val="tx1">
                <a:alpha val="40000"/>
              </a:schemeClr>
            </a:glow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00750" y="1752600"/>
            <a:ext cx="2514600" cy="2290082"/>
          </a:xfrm>
          <a:prstGeom prst="roundRect">
            <a:avLst>
              <a:gd name="adj" fmla="val 10012"/>
            </a:avLst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  <a:reflection blurRad="6350" stA="50000" endA="300" endPos="38500" dist="508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76465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Built-In Grid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built-in grid</a:t>
            </a:r>
            <a:r>
              <a:rPr lang="en-US" dirty="0"/>
              <a:t> allows you to build simple, ad-hoc,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data-driven tests </a:t>
            </a:r>
            <a:endParaRPr lang="en-US" dirty="0" smtClean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dirty="0" smtClean="0"/>
              <a:t>This </a:t>
            </a:r>
            <a:r>
              <a:rPr lang="en-US" dirty="0"/>
              <a:t>functionality is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very simple </a:t>
            </a:r>
            <a:endParaRPr lang="en-US" dirty="0" smtClean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dirty="0"/>
              <a:t>I</a:t>
            </a:r>
            <a:r>
              <a:rPr lang="en-US" dirty="0" smtClean="0"/>
              <a:t>t </a:t>
            </a:r>
            <a:r>
              <a:rPr lang="en-US" dirty="0"/>
              <a:t>is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not expected to connect </a:t>
            </a:r>
            <a:r>
              <a:rPr lang="en-US" dirty="0"/>
              <a:t>to an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external database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Has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multiple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tables </a:t>
            </a:r>
            <a:r>
              <a:rPr lang="en-US" dirty="0"/>
              <a:t>or provide fine tune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control over looping or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branching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68</a:t>
            </a:fld>
            <a:endParaRPr lang="en-US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10200" y="4648200"/>
            <a:ext cx="3276600" cy="1878733"/>
          </a:xfrm>
          <a:prstGeom prst="roundRect">
            <a:avLst>
              <a:gd name="adj" fmla="val 8448"/>
            </a:avLst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69523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Connecting to External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Test Studio allows </a:t>
            </a:r>
            <a:r>
              <a:rPr lang="en-US" dirty="0" smtClean="0"/>
              <a:t>connecting to a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variety of data types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Standard </a:t>
            </a:r>
            <a:r>
              <a:rPr lang="en-US" dirty="0"/>
              <a:t>"*.csv" </a:t>
            </a:r>
            <a:r>
              <a:rPr lang="en-US" dirty="0" smtClean="0"/>
              <a:t>comma delimited </a:t>
            </a:r>
            <a:r>
              <a:rPr lang="en-US" dirty="0"/>
              <a:t>files, Excel "*.xls" files , XML files and database </a:t>
            </a:r>
            <a:r>
              <a:rPr lang="en-US" dirty="0" smtClean="0"/>
              <a:t>tables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main steps to drive a test with data </a:t>
            </a:r>
            <a:r>
              <a:rPr lang="en-US" dirty="0"/>
              <a:t>are: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Add a data </a:t>
            </a:r>
            <a:r>
              <a:rPr lang="en-US" dirty="0" smtClean="0"/>
              <a:t>source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/>
              <a:t>Bind the data source to a test as a whole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Bind a specific piece or column of data to a property in the </a:t>
            </a:r>
            <a:r>
              <a:rPr lang="en-US" dirty="0" smtClean="0"/>
              <a:t>test</a:t>
            </a:r>
            <a:r>
              <a:rPr lang="en-US" dirty="0"/>
              <a:t> </a:t>
            </a:r>
            <a:r>
              <a:rPr lang="en-US" dirty="0" smtClean="0"/>
              <a:t>or to a </a:t>
            </a:r>
            <a:r>
              <a:rPr lang="en-US" sz="2800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find expression</a:t>
            </a:r>
            <a:endParaRPr lang="en-US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6364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3"/>
                </a:solidFill>
              </a:rPr>
              <a:t>Telerik Test </a:t>
            </a:r>
            <a:r>
              <a:rPr lang="en-US" dirty="0" smtClean="0">
                <a:solidFill>
                  <a:schemeClr val="accent3"/>
                </a:solidFill>
              </a:rPr>
              <a:t>Studio </a:t>
            </a:r>
            <a:r>
              <a:rPr lang="en-US" dirty="0" smtClean="0"/>
              <a:t>(3)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599" y="914400"/>
            <a:ext cx="8613559" cy="5791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800" dirty="0" smtClean="0"/>
              <a:t>Navigation</a:t>
            </a:r>
            <a:r>
              <a:rPr lang="en-US" sz="2800" dirty="0"/>
              <a:t>, text </a:t>
            </a:r>
            <a:r>
              <a:rPr lang="en-US" sz="2800" dirty="0" smtClean="0"/>
              <a:t>input, </a:t>
            </a:r>
            <a:r>
              <a:rPr lang="en-US" sz="2800" dirty="0"/>
              <a:t>clicking links, </a:t>
            </a:r>
            <a:r>
              <a:rPr lang="en-US" sz="2800" dirty="0" smtClean="0"/>
              <a:t>drag-and-drop operations, mouse hovering, dialog handling, scrolling, key presses are all automatically </a:t>
            </a: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recorded as test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steps</a:t>
            </a:r>
          </a:p>
          <a:p>
            <a:pPr>
              <a:lnSpc>
                <a:spcPct val="100000"/>
              </a:lnSpc>
            </a:pPr>
            <a:r>
              <a:rPr lang="en-US" sz="2800" dirty="0" smtClean="0"/>
              <a:t>Smart </a:t>
            </a:r>
            <a:r>
              <a:rPr lang="en-US" sz="2800" dirty="0"/>
              <a:t>point-and-click wizards visually highlight elements and </a:t>
            </a: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automatically generate "verifications"</a:t>
            </a:r>
            <a:r>
              <a:rPr lang="en-US" sz="2800" dirty="0"/>
              <a:t> as </a:t>
            </a:r>
            <a:r>
              <a:rPr lang="en-US" sz="2800" dirty="0" smtClean="0"/>
              <a:t>steps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5322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38338" y="1066800"/>
            <a:ext cx="5334000" cy="685800"/>
          </a:xfrm>
        </p:spPr>
        <p:txBody>
          <a:bodyPr/>
          <a:lstStyle/>
          <a:p>
            <a:r>
              <a:rPr lang="en-US" dirty="0" smtClean="0"/>
              <a:t>Data Driven Tests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38438" y="1942283"/>
            <a:ext cx="3733800" cy="569120"/>
          </a:xfrm>
        </p:spPr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62412" y="4410075"/>
            <a:ext cx="2024062" cy="2073190"/>
          </a:xfrm>
          <a:prstGeom prst="roundRect">
            <a:avLst>
              <a:gd name="adj" fmla="val 7491"/>
            </a:avLst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762000" y="4789445"/>
            <a:ext cx="3843338" cy="131445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800" b="1" kern="1200" baseline="0" dirty="0">
                <a:solidFill>
                  <a:srgbClr val="FAF7C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None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None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None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None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itchFamily="2" charset="2"/>
              <a:buChar char="ü"/>
            </a:pPr>
            <a:r>
              <a:rPr lang="en-US" sz="3200" dirty="0" smtClean="0">
                <a:solidFill>
                  <a:srgbClr val="EBFFD2"/>
                </a:solidFill>
              </a:rPr>
              <a:t>Connecting </a:t>
            </a:r>
            <a:r>
              <a:rPr lang="en-US" sz="3200" dirty="0">
                <a:solidFill>
                  <a:srgbClr val="EBFFD2"/>
                </a:solidFill>
              </a:rPr>
              <a:t>to external data</a:t>
            </a:r>
          </a:p>
        </p:txBody>
      </p:sp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00800" y="2511403"/>
            <a:ext cx="2200275" cy="1771650"/>
          </a:xfrm>
          <a:prstGeom prst="roundRect">
            <a:avLst>
              <a:gd name="adj" fmla="val 10215"/>
            </a:avLst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2140743" y="2755857"/>
            <a:ext cx="3843338" cy="1282743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800" b="1" kern="1200" baseline="0" dirty="0">
                <a:solidFill>
                  <a:srgbClr val="FAF7C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None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None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None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None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itchFamily="2" charset="2"/>
              <a:buChar char="ü"/>
            </a:pPr>
            <a:r>
              <a:rPr lang="en-US" sz="3200" dirty="0">
                <a:solidFill>
                  <a:srgbClr val="EBFFD2"/>
                </a:solidFill>
              </a:rPr>
              <a:t>Using the built-in </a:t>
            </a:r>
            <a:r>
              <a:rPr lang="en-US" sz="3200" dirty="0" smtClean="0">
                <a:solidFill>
                  <a:srgbClr val="EBFFD2"/>
                </a:solidFill>
              </a:rPr>
              <a:t>grid</a:t>
            </a:r>
            <a:endParaRPr lang="en-US" sz="3200" dirty="0">
              <a:solidFill>
                <a:srgbClr val="EBFFD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5324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38338" y="1066800"/>
            <a:ext cx="5334000" cy="685800"/>
          </a:xfrm>
        </p:spPr>
        <p:txBody>
          <a:bodyPr/>
          <a:lstStyle/>
          <a:p>
            <a:r>
              <a:rPr lang="en-US" dirty="0" smtClean="0"/>
              <a:t>Test Studio Mobile</a:t>
            </a:r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762000" y="4789445"/>
            <a:ext cx="3843338" cy="131445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800" b="1" kern="1200" baseline="0" dirty="0">
                <a:solidFill>
                  <a:srgbClr val="FAF7C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None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None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None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None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itchFamily="2" charset="2"/>
              <a:buChar char="ü"/>
            </a:pPr>
            <a:endParaRPr lang="en-US" sz="3200" dirty="0">
              <a:solidFill>
                <a:srgbClr val="EBFFD2"/>
              </a:solidFill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261938" y="1645698"/>
            <a:ext cx="8686800" cy="5212302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800" b="1" kern="1200" baseline="0" dirty="0">
                <a:solidFill>
                  <a:srgbClr val="FAF7C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None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None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None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None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dirty="0" smtClean="0"/>
              <a:t>Record/Playback tests on Android and iOS native applications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dirty="0" smtClean="0"/>
              <a:t>Connect physical devices via Wi-Fi and USB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dirty="0" smtClean="0"/>
              <a:t>Elements Explorer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dirty="0" smtClean="0"/>
              <a:t>Test Lists and Results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dirty="0" smtClean="0"/>
              <a:t>Coming soon – Coded steps, Mobile Web, Hybrid apps</a:t>
            </a:r>
          </a:p>
        </p:txBody>
      </p:sp>
    </p:spTree>
    <p:extLst>
      <p:ext uri="{BB962C8B-B14F-4D97-AF65-F5344CB8AC3E}">
        <p14:creationId xmlns:p14="http://schemas.microsoft.com/office/powerpoint/2010/main" val="2931865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38338" y="1066800"/>
            <a:ext cx="5334000" cy="1163216"/>
          </a:xfrm>
        </p:spPr>
        <p:txBody>
          <a:bodyPr/>
          <a:lstStyle/>
          <a:p>
            <a:r>
              <a:rPr lang="en-US" dirty="0" smtClean="0"/>
              <a:t>Test Studio Roadmap 2016</a:t>
            </a:r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762000" y="4789445"/>
            <a:ext cx="3843338" cy="131445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800" b="1" kern="1200" baseline="0" dirty="0">
                <a:solidFill>
                  <a:srgbClr val="FAF7C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None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None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None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None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itchFamily="2" charset="2"/>
              <a:buChar char="ü"/>
            </a:pPr>
            <a:endParaRPr lang="en-US" sz="3200" dirty="0">
              <a:solidFill>
                <a:srgbClr val="EBFFD2"/>
              </a:solidFill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261938" y="1645698"/>
            <a:ext cx="8686800" cy="5212302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800" b="1" kern="1200" baseline="0" dirty="0">
                <a:solidFill>
                  <a:srgbClr val="FAF7C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None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None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None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None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dirty="0" smtClean="0"/>
              <a:t>Enhanced coding experience inside Test Studio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dirty="0" smtClean="0"/>
              <a:t>API Testing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dirty="0" smtClean="0"/>
              <a:t>Web based results and reports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dirty="0" smtClean="0"/>
              <a:t>Selenium integration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dirty="0" smtClean="0"/>
              <a:t>Mobile – Web, Hybrid apps support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96287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</a:t>
            </a:r>
            <a:r>
              <a:rPr lang="en-US" dirty="0" smtClean="0"/>
              <a:t>elerik </a:t>
            </a:r>
            <a:r>
              <a:rPr lang="en-US" dirty="0" smtClean="0">
                <a:effectLst/>
              </a:rPr>
              <a:t>Test </a:t>
            </a:r>
            <a:r>
              <a:rPr lang="en-US" dirty="0">
                <a:effectLst/>
              </a:rPr>
              <a:t>Studio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748416" y="2930915"/>
            <a:ext cx="5642984" cy="1219201"/>
          </a:xfrm>
        </p:spPr>
        <p:txBody>
          <a:bodyPr wrap="none" lIns="0" tIns="0" rIns="0" bIns="0" anchor="ctr" anchorCtr="0">
            <a:no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dirty="0" smtClean="0"/>
              <a:t>Questions?</a:t>
            </a:r>
            <a:endParaRPr lang="en-US" sz="7200" dirty="0"/>
          </a:p>
        </p:txBody>
      </p:sp>
      <p:sp>
        <p:nvSpPr>
          <p:cNvPr id="6" name="TextBox 5"/>
          <p:cNvSpPr txBox="1"/>
          <p:nvPr/>
        </p:nvSpPr>
        <p:spPr>
          <a:xfrm rot="12041701" flipH="1">
            <a:off x="7298514" y="4335923"/>
            <a:ext cx="949687" cy="180395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11500" b="1" dirty="0" smtClean="0">
                <a:solidFill>
                  <a:schemeClr val="tx1">
                    <a:lumMod val="7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1500" b="1" dirty="0">
              <a:solidFill>
                <a:schemeClr val="tx1">
                  <a:lumMod val="75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 rot="2456848" flipH="1">
            <a:off x="968763" y="4533447"/>
            <a:ext cx="859648" cy="240465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14000" b="1" dirty="0" smtClean="0">
                <a:solidFill>
                  <a:srgbClr val="FFBF8B"/>
                </a:solidFill>
                <a:effectLst>
                  <a:reflection blurRad="6350" stA="55000" endA="300" endPos="45500" dir="5400000" sy="-100000" algn="bl" rotWithShape="0"/>
                </a:effectLst>
                <a:latin typeface="Cambria" pitchFamily="18" charset="0"/>
              </a:rPr>
              <a:t>?</a:t>
            </a:r>
            <a:endParaRPr lang="en-US" sz="14000" b="1" dirty="0">
              <a:solidFill>
                <a:srgbClr val="FFBF8B"/>
              </a:solidFill>
              <a:effectLst>
                <a:reflection blurRad="6350" stA="55000" endA="300" endPos="45500" dir="5400000" sy="-100000" algn="bl" rotWithShape="0"/>
              </a:effectLst>
              <a:latin typeface="Cambria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 rot="9535351" flipH="1">
            <a:off x="793612" y="1933451"/>
            <a:ext cx="949687" cy="140141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isometricOffAxis1Righ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8800" dirty="0" smtClean="0"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8800" dirty="0">
              <a:solidFill>
                <a:schemeClr val="accent5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 rot="16938170" flipH="1">
            <a:off x="4905823" y="966542"/>
            <a:ext cx="859648" cy="199289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11500" b="1" dirty="0" smtClean="0">
                <a:solidFill>
                  <a:srgbClr val="FF831D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1500" b="1" dirty="0">
              <a:solidFill>
                <a:srgbClr val="FF831D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0" name="TextBox 9"/>
          <p:cNvSpPr txBox="1"/>
          <p:nvPr/>
        </p:nvSpPr>
        <p:spPr>
          <a:xfrm rot="19836951" flipH="1">
            <a:off x="7434275" y="1063226"/>
            <a:ext cx="949687" cy="249299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r>
              <a:rPr lang="en-US" sz="15600" b="1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innerShdw blurRad="63500" dist="50800" dir="8100000">
                    <a:prstClr val="black">
                      <a:alpha val="50000"/>
                    </a:prstClr>
                  </a:innerShdw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5600" b="1" dirty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innerShdw blurRad="63500" dist="50800" dir="8100000">
                  <a:prstClr val="black">
                    <a:alpha val="50000"/>
                  </a:prstClr>
                </a:innerShdw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1" name="TextBox 10"/>
          <p:cNvSpPr txBox="1"/>
          <p:nvPr/>
        </p:nvSpPr>
        <p:spPr>
          <a:xfrm rot="2233443" flipH="1">
            <a:off x="2277485" y="1162062"/>
            <a:ext cx="584096" cy="92433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HeroicExtremeLeftFacing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5600" dirty="0" smtClean="0">
                <a:solidFill>
                  <a:schemeClr val="tx2">
                    <a:lumMod val="7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5600" dirty="0">
              <a:solidFill>
                <a:schemeClr val="tx2">
                  <a:lumMod val="75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 rot="8530737" flipH="1">
            <a:off x="4871755" y="4563443"/>
            <a:ext cx="643173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9600" dirty="0" smtClean="0">
                <a:solidFill>
                  <a:srgbClr val="FF4A37"/>
                </a:solidFill>
                <a:effectLst>
                  <a:reflection blurRad="6350" stA="60000" endA="900" endPos="60000" dist="29997" dir="5400000" sy="-100000" algn="bl" rotWithShape="0"/>
                </a:effectLst>
              </a:rPr>
              <a:t>?</a:t>
            </a:r>
            <a:endParaRPr lang="en-US" sz="9600" dirty="0">
              <a:solidFill>
                <a:srgbClr val="FF4A37"/>
              </a:solidFill>
              <a:effectLst>
                <a:reflection blurRad="6350" stA="60000" endA="900" endPos="60000" dist="29997" dir="5400000" sy="-100000" algn="bl" rotWithShape="0"/>
              </a:effectLst>
            </a:endParaRPr>
          </a:p>
        </p:txBody>
      </p:sp>
      <p:sp>
        <p:nvSpPr>
          <p:cNvPr id="13" name="TextBox 12"/>
          <p:cNvSpPr txBox="1"/>
          <p:nvPr/>
        </p:nvSpPr>
        <p:spPr>
          <a:xfrm rot="12627025" flipH="1">
            <a:off x="2726518" y="4181126"/>
            <a:ext cx="584096" cy="62616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600" dirty="0" smtClean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600" dirty="0">
              <a:solidFill>
                <a:schemeClr val="tx2">
                  <a:lumMod val="40000"/>
                  <a:lumOff val="6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4" name="TextBox 13"/>
          <p:cNvSpPr txBox="1"/>
          <p:nvPr/>
        </p:nvSpPr>
        <p:spPr>
          <a:xfrm rot="1186146" flipH="1">
            <a:off x="6185957" y="4125718"/>
            <a:ext cx="499379" cy="110799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69850" prst="divot"/>
            </a:sp3d>
          </a:bodyPr>
          <a:lstStyle/>
          <a:p>
            <a:r>
              <a:rPr lang="en-US" sz="6600" dirty="0" smtClean="0">
                <a:solidFill>
                  <a:srgbClr val="9966FF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6600" dirty="0">
              <a:solidFill>
                <a:srgbClr val="9966FF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5" name="TextBox 14"/>
          <p:cNvSpPr txBox="1"/>
          <p:nvPr/>
        </p:nvSpPr>
        <p:spPr>
          <a:xfrm rot="19460650" flipH="1">
            <a:off x="3142397" y="2163174"/>
            <a:ext cx="489197" cy="769441"/>
          </a:xfrm>
          <a:prstGeom prst="rect">
            <a:avLst/>
          </a:prstGeom>
          <a:noFill/>
        </p:spPr>
        <p:txBody>
          <a:bodyPr wrap="square" rtlCol="0">
            <a:prstTxWarp prst="textInflate">
              <a:avLst/>
            </a:prstTxWarp>
            <a:spAutoFit/>
            <a:scene3d>
              <a:camera prst="perspectiveRelaxedModerately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400" dirty="0" smtClean="0">
                <a:solidFill>
                  <a:srgbClr val="FF6699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4400" dirty="0">
              <a:solidFill>
                <a:srgbClr val="FF6699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6" name="TextBox 15"/>
          <p:cNvSpPr txBox="1"/>
          <p:nvPr/>
        </p:nvSpPr>
        <p:spPr>
          <a:xfrm rot="18277140" flipH="1">
            <a:off x="438513" y="3075786"/>
            <a:ext cx="891282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600" dirty="0" smtClean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600" dirty="0">
              <a:solidFill>
                <a:schemeClr val="tx2">
                  <a:lumMod val="40000"/>
                  <a:lumOff val="6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68925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Exercises</a:t>
            </a:r>
            <a:endParaRPr lang="bg-BG" dirty="0"/>
          </a:p>
        </p:txBody>
      </p:sp>
      <p:sp>
        <p:nvSpPr>
          <p:cNvPr id="425987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990600"/>
            <a:ext cx="8686800" cy="5715000"/>
          </a:xfrm>
        </p:spPr>
        <p:txBody>
          <a:bodyPr/>
          <a:lstStyle/>
          <a:p>
            <a:pPr marL="347663" indent="-347663">
              <a:lnSpc>
                <a:spcPts val="3600"/>
              </a:lnSpc>
              <a:buSzPct val="100000"/>
              <a:buFontTx/>
              <a:buAutoNum type="arabicPeriod"/>
              <a:tabLst/>
            </a:pPr>
            <a:r>
              <a:rPr lang="en-US" sz="2800" dirty="0" smtClean="0"/>
              <a:t>Make a new test project </a:t>
            </a:r>
            <a:r>
              <a:rPr lang="en-US" sz="2800" dirty="0"/>
              <a:t>called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Telerik</a:t>
            </a:r>
            <a:r>
              <a:rPr lang="en-US" sz="2800" dirty="0" smtClean="0"/>
              <a:t>. </a:t>
            </a:r>
            <a:br>
              <a:rPr lang="en-US" sz="2800" dirty="0" smtClean="0"/>
            </a:br>
            <a:r>
              <a:rPr lang="en-US" sz="2800" dirty="0"/>
              <a:t>Record a new test called </a:t>
            </a: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TelerikAcademy </a:t>
            </a:r>
            <a:r>
              <a:rPr lang="en-US" sz="2800" dirty="0" smtClean="0"/>
              <a:t>that searches in Bing with keyword Telerik Academy. Verify the text "</a:t>
            </a:r>
            <a:r>
              <a:rPr lang="en-US" sz="2800" dirty="0"/>
              <a:t>T</a:t>
            </a:r>
            <a:r>
              <a:rPr lang="en-US" sz="2800" dirty="0" smtClean="0"/>
              <a:t>elerik Academy" is present among the search results. Click the link provided by the first search results and navigate to the Telerik Academy web page. </a:t>
            </a:r>
            <a:r>
              <a:rPr lang="en-US" sz="2800" dirty="0"/>
              <a:t>V</a:t>
            </a:r>
            <a:r>
              <a:rPr lang="en-US" sz="2800" dirty="0" smtClean="0"/>
              <a:t>erify the presence of the text "</a:t>
            </a:r>
            <a:r>
              <a:rPr lang="bg-BG" sz="2800" dirty="0"/>
              <a:t>Външни Курсове</a:t>
            </a:r>
            <a:r>
              <a:rPr lang="en-US" sz="2800" dirty="0" smtClean="0"/>
              <a:t>".</a:t>
            </a:r>
            <a:br>
              <a:rPr lang="en-US" sz="2800" dirty="0" smtClean="0"/>
            </a:br>
            <a:r>
              <a:rPr lang="en-US" sz="2800" dirty="0" smtClean="0"/>
              <a:t>Do not forget to enable the option "Hover over highlighting" in the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Recording Surface Toolbar</a:t>
            </a:r>
            <a:r>
              <a:rPr lang="bg-BG" sz="28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.</a:t>
            </a:r>
            <a:endParaRPr lang="en-US" sz="2800" dirty="0" smtClean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440919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Exercises (2)</a:t>
            </a:r>
            <a:endParaRPr lang="bg-BG" dirty="0"/>
          </a:p>
        </p:txBody>
      </p:sp>
      <p:sp>
        <p:nvSpPr>
          <p:cNvPr id="425987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990600"/>
            <a:ext cx="8686800" cy="5715000"/>
          </a:xfrm>
        </p:spPr>
        <p:txBody>
          <a:bodyPr/>
          <a:lstStyle/>
          <a:p>
            <a:pPr marL="347663" indent="-347663">
              <a:lnSpc>
                <a:spcPts val="3600"/>
              </a:lnSpc>
              <a:buSzPct val="100000"/>
              <a:buFont typeface="+mj-lt"/>
              <a:buAutoNum type="arabicPeriod" startAt="2"/>
              <a:tabLst/>
            </a:pPr>
            <a:r>
              <a:rPr lang="en-US" sz="2800" dirty="0" smtClean="0"/>
              <a:t>There is a new requirement for the project from </a:t>
            </a:r>
            <a:br>
              <a:rPr lang="en-US" sz="2800" dirty="0" smtClean="0"/>
            </a:br>
            <a:r>
              <a:rPr lang="en-US" sz="2800" dirty="0" smtClean="0"/>
              <a:t>Task 1:</a:t>
            </a:r>
          </a:p>
          <a:p>
            <a:pPr marL="571500" lvl="1" indent="-223838">
              <a:lnSpc>
                <a:spcPts val="3600"/>
              </a:lnSpc>
            </a:pPr>
            <a:r>
              <a:rPr lang="en-US" sz="2800" dirty="0" smtClean="0"/>
              <a:t>The browser needs to be maximized during execution</a:t>
            </a:r>
          </a:p>
          <a:p>
            <a:pPr marL="863600" lvl="2" indent="-223838">
              <a:lnSpc>
                <a:spcPts val="3600"/>
              </a:lnSpc>
            </a:pPr>
            <a:r>
              <a:rPr lang="en-US" dirty="0" smtClean="0"/>
              <a:t>Add a new coded step at the beginning of the test.</a:t>
            </a:r>
          </a:p>
          <a:p>
            <a:pPr marL="863600" lvl="2" indent="-223838">
              <a:lnSpc>
                <a:spcPts val="3600"/>
              </a:lnSpc>
            </a:pPr>
            <a:r>
              <a:rPr lang="en-US" dirty="0" smtClean="0"/>
              <a:t>Check with code if the browser is maximized. If false, Maximize it. If True, write in the log message that the browser is already maximized. </a:t>
            </a:r>
            <a:endParaRPr lang="en-US" sz="2800" dirty="0" smtClean="0"/>
          </a:p>
          <a:p>
            <a:pPr marL="347663" lvl="1" indent="0">
              <a:lnSpc>
                <a:spcPts val="3600"/>
              </a:lnSpc>
              <a:buNone/>
            </a:pPr>
            <a:r>
              <a:rPr lang="en-US" sz="2800" dirty="0" smtClean="0"/>
              <a:t>Can you do this without code?</a:t>
            </a:r>
          </a:p>
          <a:p>
            <a:pPr marL="862013" lvl="1" indent="-514350">
              <a:lnSpc>
                <a:spcPts val="3600"/>
              </a:lnSpc>
              <a:buFont typeface="+mj-lt"/>
              <a:buAutoNum type="arabicPeriod" startAt="2"/>
            </a:pPr>
            <a:endParaRPr lang="bg-BG" sz="2800" dirty="0"/>
          </a:p>
        </p:txBody>
      </p:sp>
    </p:spTree>
    <p:extLst>
      <p:ext uri="{BB962C8B-B14F-4D97-AF65-F5344CB8AC3E}">
        <p14:creationId xmlns:p14="http://schemas.microsoft.com/office/powerpoint/2010/main" val="32198870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Exercises (4)</a:t>
            </a:r>
            <a:endParaRPr lang="bg-BG" dirty="0"/>
          </a:p>
        </p:txBody>
      </p:sp>
      <p:sp>
        <p:nvSpPr>
          <p:cNvPr id="425987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990600"/>
            <a:ext cx="8686800" cy="5715000"/>
          </a:xfrm>
        </p:spPr>
        <p:txBody>
          <a:bodyPr/>
          <a:lstStyle/>
          <a:p>
            <a:pPr marL="292100" indent="-292100">
              <a:lnSpc>
                <a:spcPts val="3600"/>
              </a:lnSpc>
              <a:buFont typeface="+mj-lt"/>
              <a:buAutoNum type="arabicPeriod" startAt="5"/>
            </a:pPr>
            <a:r>
              <a:rPr lang="en-US" sz="2800" dirty="0" smtClean="0"/>
              <a:t>Record a test in IE that </a:t>
            </a:r>
            <a:r>
              <a:rPr lang="en-US" sz="2800" dirty="0"/>
              <a:t>navigates </a:t>
            </a:r>
            <a:r>
              <a:rPr lang="en-US" sz="2800" dirty="0" smtClean="0"/>
              <a:t>to the </a:t>
            </a:r>
            <a:r>
              <a:rPr lang="en-US" sz="2800" dirty="0"/>
              <a:t>Telerik Silverlight demo page </a:t>
            </a:r>
            <a:r>
              <a:rPr lang="en-US" sz="2800" dirty="0" smtClean="0"/>
              <a:t>in </a:t>
            </a:r>
            <a:r>
              <a:rPr lang="en-US" sz="2800" dirty="0" smtClean="0">
                <a:hlinkClick r:id="rId3"/>
              </a:rPr>
              <a:t>http</a:t>
            </a:r>
            <a:r>
              <a:rPr lang="en-US" sz="2800" dirty="0">
                <a:hlinkClick r:id="rId3"/>
              </a:rPr>
              <a:t>://demos.telerik.com/silverlight/#</a:t>
            </a:r>
            <a:r>
              <a:rPr lang="en-US" sz="2800" dirty="0" smtClean="0">
                <a:hlinkClick r:id="rId3"/>
              </a:rPr>
              <a:t>ComboBox/FirstLook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smtClean="0"/>
              <a:t>Wait for the page to be loaded, verify the presence of the "Online Book Store" header.  </a:t>
            </a:r>
            <a:br>
              <a:rPr lang="en-US" sz="2800" dirty="0" smtClean="0"/>
            </a:br>
            <a:r>
              <a:rPr lang="en-US" sz="2800" dirty="0" smtClean="0"/>
              <a:t>Verify the presence of the "Technology" drop-down list. Choose one of the elements of the drop-down list and after that verify that the same value appears as chosen on the drop-down list button.</a:t>
            </a:r>
            <a:br>
              <a:rPr lang="en-US" sz="2800" dirty="0" smtClean="0"/>
            </a:br>
            <a:r>
              <a:rPr lang="en-US" sz="2800" dirty="0" smtClean="0"/>
              <a:t>Repeat the last steps with the "category</a:t>
            </a:r>
            <a:r>
              <a:rPr lang="en-US" sz="2800" dirty="0"/>
              <a:t>" drop-down </a:t>
            </a:r>
            <a:r>
              <a:rPr lang="en-US" sz="2800" dirty="0" smtClean="0"/>
              <a:t>list.</a:t>
            </a:r>
            <a:endParaRPr lang="en-US" sz="2600" dirty="0" smtClean="0"/>
          </a:p>
        </p:txBody>
      </p:sp>
    </p:spTree>
    <p:extLst>
      <p:ext uri="{BB962C8B-B14F-4D97-AF65-F5344CB8AC3E}">
        <p14:creationId xmlns:p14="http://schemas.microsoft.com/office/powerpoint/2010/main" val="11898854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Exercises (5)</a:t>
            </a:r>
            <a:endParaRPr lang="bg-BG" dirty="0"/>
          </a:p>
        </p:txBody>
      </p:sp>
      <p:sp>
        <p:nvSpPr>
          <p:cNvPr id="425987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990600"/>
            <a:ext cx="8686800" cy="5715000"/>
          </a:xfrm>
        </p:spPr>
        <p:txBody>
          <a:bodyPr/>
          <a:lstStyle/>
          <a:p>
            <a:pPr marL="514350" indent="-514350">
              <a:lnSpc>
                <a:spcPts val="3600"/>
              </a:lnSpc>
              <a:buFont typeface="+mj-lt"/>
              <a:buAutoNum type="arabicPeriod" startAt="6"/>
            </a:pPr>
            <a:r>
              <a:rPr lang="en-US" sz="2800" dirty="0"/>
              <a:t>Try your own tests with some of the rest </a:t>
            </a:r>
            <a:r>
              <a:rPr lang="en-US" sz="2800" dirty="0" smtClean="0"/>
              <a:t>Silverlight control samples.</a:t>
            </a:r>
          </a:p>
          <a:p>
            <a:pPr marL="514350" indent="-514350">
              <a:lnSpc>
                <a:spcPts val="3600"/>
              </a:lnSpc>
              <a:buFont typeface="+mj-lt"/>
              <a:buAutoNum type="arabicPeriod" startAt="6"/>
            </a:pPr>
            <a:r>
              <a:rPr lang="en-US" sz="2800" dirty="0"/>
              <a:t>Record a test that searches for a set of different animals in Google and verifies the keyword is present among the search results. Use the built-in grid and create a database of keywords (animal names) to be used for </a:t>
            </a:r>
            <a:r>
              <a:rPr lang="en-US" sz="2800"/>
              <a:t>searching</a:t>
            </a:r>
            <a:r>
              <a:rPr lang="en-US" sz="2800" smtClean="0"/>
              <a:t>.</a:t>
            </a:r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233489053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Exercises (6)</a:t>
            </a:r>
            <a:endParaRPr lang="bg-BG" dirty="0"/>
          </a:p>
        </p:txBody>
      </p:sp>
      <p:sp>
        <p:nvSpPr>
          <p:cNvPr id="425987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990600"/>
            <a:ext cx="8686800" cy="5715000"/>
          </a:xfrm>
        </p:spPr>
        <p:txBody>
          <a:bodyPr/>
          <a:lstStyle/>
          <a:p>
            <a:pPr marL="514350" indent="-514350">
              <a:lnSpc>
                <a:spcPts val="3600"/>
              </a:lnSpc>
              <a:buFont typeface="+mj-lt"/>
              <a:buAutoNum type="arabicPeriod" startAt="9"/>
              <a:tabLst/>
            </a:pPr>
            <a:r>
              <a:rPr lang="en-US" sz="2800" dirty="0" smtClean="0"/>
              <a:t>Read more about Telerik Test Studio from the </a:t>
            </a:r>
            <a:r>
              <a:rPr lang="en-US" sz="2800" dirty="0"/>
              <a:t>Telerik's web </a:t>
            </a:r>
            <a:r>
              <a:rPr lang="en-US" sz="2800" dirty="0" smtClean="0"/>
              <a:t>site:</a:t>
            </a:r>
            <a:br>
              <a:rPr lang="en-US" sz="2800" dirty="0" smtClean="0"/>
            </a:br>
            <a:r>
              <a:rPr lang="en-US" sz="2800" dirty="0">
                <a:hlinkClick r:id="rId3"/>
              </a:rPr>
              <a:t>http</a:t>
            </a:r>
            <a:r>
              <a:rPr lang="en-US" sz="2800" dirty="0" smtClean="0">
                <a:hlinkClick r:id="rId3"/>
              </a:rPr>
              <a:t>://docs.telerik.com/teststudio/</a:t>
            </a:r>
            <a:endParaRPr lang="en-US" sz="2600" dirty="0" smtClean="0"/>
          </a:p>
          <a:p>
            <a:pPr marL="514350" indent="-514350">
              <a:lnSpc>
                <a:spcPts val="3600"/>
              </a:lnSpc>
              <a:buFont typeface="+mj-lt"/>
              <a:buAutoNum type="arabicPeriod" startAt="9"/>
              <a:tabLst/>
            </a:pPr>
            <a:r>
              <a:rPr lang="en-US" sz="2800" dirty="0" smtClean="0"/>
              <a:t>Watch the video tutorials about Telerik Test Studio from here: </a:t>
            </a:r>
            <a:br>
              <a:rPr lang="en-US" sz="2800" dirty="0" smtClean="0"/>
            </a:br>
            <a:r>
              <a:rPr lang="en-US" sz="2800" dirty="0" smtClean="0">
                <a:hlinkClick r:id="rId4"/>
              </a:rPr>
              <a:t>http://www.telerik.com/automated-testing-tools/support/videos.aspx</a:t>
            </a:r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8911313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3"/>
                </a:solidFill>
              </a:rPr>
              <a:t>Test Studio </a:t>
            </a:r>
            <a:r>
              <a:rPr lang="en-US" dirty="0" smtClean="0"/>
              <a:t>Versions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3"/>
                </a:solidFill>
              </a:rPr>
              <a:t>Test Studio </a:t>
            </a:r>
            <a:r>
              <a:rPr lang="en-US" dirty="0" smtClean="0"/>
              <a:t>can be used in two IDEs:</a:t>
            </a:r>
            <a:endParaRPr lang="en-US" dirty="0"/>
          </a:p>
          <a:p>
            <a:pPr lvl="1"/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Test Studio standalone</a:t>
            </a:r>
          </a:p>
          <a:p>
            <a:pPr lvl="2"/>
            <a:r>
              <a:rPr lang="en-US" dirty="0" smtClean="0"/>
              <a:t>Better for non-technical QA professionals with limited programming experience</a:t>
            </a:r>
          </a:p>
          <a:p>
            <a:pPr lvl="2"/>
            <a:r>
              <a:rPr lang="en-US" dirty="0" smtClean="0"/>
              <a:t>Provides Full Feature set</a:t>
            </a:r>
          </a:p>
          <a:p>
            <a:pPr lvl="1"/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Visual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Studio plugin </a:t>
            </a:r>
            <a:endParaRPr lang="en-US" dirty="0" smtClean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lvl="2"/>
            <a:r>
              <a:rPr lang="en-US" dirty="0"/>
              <a:t>F</a:t>
            </a:r>
            <a:r>
              <a:rPr lang="en-US" dirty="0" smtClean="0"/>
              <a:t>or </a:t>
            </a:r>
            <a:r>
              <a:rPr lang="en-US" dirty="0"/>
              <a:t>developers </a:t>
            </a:r>
            <a:r>
              <a:rPr lang="en-US" dirty="0" smtClean="0"/>
              <a:t>and more technical professionals who prefer VS IDE and need more code usage</a:t>
            </a:r>
          </a:p>
          <a:p>
            <a:pPr lvl="2"/>
            <a:r>
              <a:rPr lang="en-US" dirty="0" smtClean="0"/>
              <a:t>Limited Feature set (</a:t>
            </a:r>
            <a:r>
              <a:rPr lang="en-US" sz="3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NO</a:t>
            </a:r>
            <a:r>
              <a:rPr lang="en-US" dirty="0" smtClean="0"/>
              <a:t> manual, performance, load, scheduling, test lists and results)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6397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3"/>
                </a:solidFill>
              </a:rPr>
              <a:t>Test Studio </a:t>
            </a:r>
            <a:r>
              <a:rPr lang="en-US" dirty="0" smtClean="0"/>
              <a:t>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accent3"/>
                </a:solidFill>
              </a:rPr>
              <a:t>Test Studio </a:t>
            </a:r>
            <a:r>
              <a:rPr lang="en-US" dirty="0" smtClean="0"/>
              <a:t>features include: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Multi-browser</a:t>
            </a:r>
            <a:r>
              <a:rPr lang="en-US" dirty="0" smtClean="0"/>
              <a:t> Recording and Playback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Rich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highlighting surface </a:t>
            </a:r>
            <a:r>
              <a:rPr lang="en-US" sz="3200" dirty="0">
                <a:solidFill>
                  <a:srgbClr val="EBFFD2"/>
                </a:solidFill>
              </a:rPr>
              <a:t>during recording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DOM Explorer </a:t>
            </a:r>
            <a:r>
              <a:rPr lang="en-US" dirty="0" smtClean="0"/>
              <a:t>(Visual tree)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Element menu </a:t>
            </a:r>
            <a:r>
              <a:rPr lang="en-US" dirty="0" smtClean="0"/>
              <a:t>for rich on the spot recordings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Quick tasks </a:t>
            </a:r>
            <a:r>
              <a:rPr lang="en-US" dirty="0" smtClean="0"/>
              <a:t>for common verifications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Data Driven </a:t>
            </a:r>
            <a:r>
              <a:rPr lang="en-US" dirty="0"/>
              <a:t>testing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Enhanced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Silverlight, Ajax, WPF, </a:t>
            </a:r>
          </a:p>
          <a:p>
            <a:pPr marL="357188" lvl="1" indent="0">
              <a:lnSpc>
                <a:spcPct val="100000"/>
              </a:lnSpc>
              <a:buNone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HTML5, Kendo UI </a:t>
            </a:r>
            <a:r>
              <a:rPr lang="en-US" dirty="0" smtClean="0"/>
              <a:t>support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36463" y="5164247"/>
            <a:ext cx="1602822" cy="1236552"/>
          </a:xfrm>
          <a:prstGeom prst="roundRect">
            <a:avLst/>
          </a:prstGeom>
          <a:noFill/>
          <a:ln>
            <a:noFill/>
          </a:ln>
          <a:effectLst>
            <a:glow rad="101600">
              <a:schemeClr val="tx1">
                <a:alpha val="6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33386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lerik Academy Theme">
  <a:themeElements>
    <a:clrScheme name="Telerik Colors Theme">
      <a:dk1>
        <a:sysClr val="windowText" lastClr="000000"/>
      </a:dk1>
      <a:lt1>
        <a:srgbClr val="CCFF66"/>
      </a:lt1>
      <a:dk2>
        <a:srgbClr val="30356E"/>
      </a:dk2>
      <a:lt2>
        <a:srgbClr val="CCFF33"/>
      </a:lt2>
      <a:accent1>
        <a:srgbClr val="CC4757"/>
      </a:accent1>
      <a:accent2>
        <a:srgbClr val="FF6F61"/>
      </a:accent2>
      <a:accent3>
        <a:srgbClr val="FF953E"/>
      </a:accent3>
      <a:accent4>
        <a:srgbClr val="F8BD52"/>
      </a:accent4>
      <a:accent5>
        <a:srgbClr val="46A6BD"/>
      </a:accent5>
      <a:accent6>
        <a:srgbClr val="5488BC"/>
      </a:accent6>
      <a:hlink>
        <a:srgbClr val="76B200"/>
      </a:hlink>
      <a:folHlink>
        <a:srgbClr val="FFCF3E"/>
      </a:folHlink>
    </a:clrScheme>
    <a:fontScheme name="Deluxe">
      <a:majorFont>
        <a:latin typeface="Corbel"/>
        <a:ea typeface=""/>
        <a:cs typeface=""/>
        <a:font script="Jpan" typeface="HGｺﾞｼｯｸM"/>
        <a:font script="Hang" typeface="HY엽서L"/>
        <a:font script="Hans" typeface="华文新魏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新魏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Deluxe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280000"/>
              </a:schemeClr>
            </a:gs>
            <a:gs pos="14000">
              <a:schemeClr val="phClr">
                <a:tint val="37000"/>
                <a:satMod val="250000"/>
              </a:schemeClr>
            </a:gs>
            <a:gs pos="45000">
              <a:schemeClr val="phClr">
                <a:tint val="53000"/>
                <a:satMod val="220000"/>
              </a:schemeClr>
            </a:gs>
            <a:gs pos="65000">
              <a:schemeClr val="phClr">
                <a:tint val="53000"/>
                <a:satMod val="220000"/>
              </a:schemeClr>
            </a:gs>
            <a:gs pos="86000">
              <a:schemeClr val="phClr">
                <a:tint val="42000"/>
                <a:satMod val="240000"/>
              </a:schemeClr>
            </a:gs>
            <a:gs pos="100000">
              <a:schemeClr val="phClr">
                <a:tint val="20000"/>
                <a:satMod val="23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75000"/>
                <a:satMod val="160000"/>
              </a:schemeClr>
            </a:gs>
            <a:gs pos="60000">
              <a:schemeClr val="phClr">
                <a:satMod val="150000"/>
              </a:schemeClr>
            </a:gs>
            <a:gs pos="100000">
              <a:schemeClr val="phClr">
                <a:tint val="75000"/>
                <a:satMod val="200000"/>
              </a:schemeClr>
            </a:gs>
          </a:gsLst>
          <a:lin ang="16200000" scaled="1"/>
        </a:gradFill>
      </a:fillStyleLst>
      <a:lnStyleLst>
        <a:ln w="9525" cap="flat" cmpd="sng" algn="ctr">
          <a:solidFill>
            <a:schemeClr val="phClr">
              <a:satMod val="14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prstMaterial="powder">
            <a:bevelT w="152400"/>
            <a:contourClr>
              <a:schemeClr val="phClr"/>
            </a:contourClr>
          </a:sp3d>
        </a:effectStyle>
        <a:effectStyle>
          <a:effectLst>
            <a:reflection blurRad="12700" stA="26000" endPos="28000" dist="38100" dir="5400000" sy="-100000"/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prstMaterial="powder">
            <a:bevelT w="190500" h="1016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3000"/>
                <a:satMod val="1550000"/>
              </a:schemeClr>
            </a:gs>
            <a:gs pos="1000">
              <a:schemeClr val="phClr">
                <a:tint val="48000"/>
                <a:satMod val="1550000"/>
              </a:schemeClr>
            </a:gs>
            <a:gs pos="90000">
              <a:schemeClr val="phClr">
                <a:shade val="18000"/>
                <a:satMod val="275000"/>
              </a:schemeClr>
            </a:gs>
          </a:gsLst>
          <a:path path="circle">
            <a:fillToRect r="210000" b="300000"/>
          </a:path>
        </a:gradFill>
        <a:gradFill rotWithShape="1">
          <a:gsLst>
            <a:gs pos="5000">
              <a:schemeClr val="phClr">
                <a:tint val="38000"/>
                <a:satMod val="1800000"/>
              </a:schemeClr>
            </a:gs>
            <a:gs pos="5000">
              <a:schemeClr val="phClr">
                <a:tint val="40000"/>
                <a:satMod val="1800000"/>
              </a:schemeClr>
            </a:gs>
            <a:gs pos="90000">
              <a:schemeClr val="phClr">
                <a:shade val="18000"/>
                <a:satMod val="275000"/>
              </a:schemeClr>
            </a:gs>
          </a:gsLst>
          <a:path path="circle">
            <a:fillToRect l="20000" t="30000" r="13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lerik Academy Theme" id="{CC62B882-3A46-4F72-8436-1D7407ADFF02}" vid="{92E024D1-C2BF-4AF7-8ED1-5C666C82BD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Telerik Academy Theme</Template>
  <TotalTime>5628</TotalTime>
  <Words>2653</Words>
  <Application>Microsoft Office PowerPoint</Application>
  <PresentationFormat>On-screen Show (4:3)</PresentationFormat>
  <Paragraphs>461</Paragraphs>
  <Slides>78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78</vt:i4>
      </vt:variant>
    </vt:vector>
  </HeadingPairs>
  <TitlesOfParts>
    <vt:vector size="86" baseType="lpstr">
      <vt:lpstr>Arial</vt:lpstr>
      <vt:lpstr>Calibri</vt:lpstr>
      <vt:lpstr>Cambria</vt:lpstr>
      <vt:lpstr>Consolas</vt:lpstr>
      <vt:lpstr>Corbel</vt:lpstr>
      <vt:lpstr>Wingdings</vt:lpstr>
      <vt:lpstr>Wingdings 2</vt:lpstr>
      <vt:lpstr>Telerik Academy Theme</vt:lpstr>
      <vt:lpstr>Telerik Test Studio </vt:lpstr>
      <vt:lpstr>The Lectors</vt:lpstr>
      <vt:lpstr>Table of Contents</vt:lpstr>
      <vt:lpstr>Introduction to Telerik Test Studio</vt:lpstr>
      <vt:lpstr>Telerik Test Studio</vt:lpstr>
      <vt:lpstr>Telerik Test Studio (2)</vt:lpstr>
      <vt:lpstr>Telerik Test Studio (3)</vt:lpstr>
      <vt:lpstr>Test Studio Versions</vt:lpstr>
      <vt:lpstr>Test Studio Features</vt:lpstr>
      <vt:lpstr>Test Studio Features (2)</vt:lpstr>
      <vt:lpstr>Test Studio Features (3)</vt:lpstr>
      <vt:lpstr>Test Studio  Tabs and Panes Tour</vt:lpstr>
      <vt:lpstr>Working With Projects</vt:lpstr>
      <vt:lpstr>Project Files Pane </vt:lpstr>
      <vt:lpstr>Web vs. WPF Tests</vt:lpstr>
      <vt:lpstr>TFS Integration</vt:lpstr>
      <vt:lpstr>TeamPulse Integration</vt:lpstr>
      <vt:lpstr>Export Project to Visual Studio</vt:lpstr>
      <vt:lpstr>Working With Tests</vt:lpstr>
      <vt:lpstr>Working with Tests</vt:lpstr>
      <vt:lpstr>Recording Web Tests</vt:lpstr>
      <vt:lpstr>Recording</vt:lpstr>
      <vt:lpstr>Recording (2)</vt:lpstr>
      <vt:lpstr>Recording In IE</vt:lpstr>
      <vt:lpstr>Browser Resolution</vt:lpstr>
      <vt:lpstr>Test Steps</vt:lpstr>
      <vt:lpstr>Adding Test Steps Manually</vt:lpstr>
      <vt:lpstr>Additional Steps Options</vt:lpstr>
      <vt:lpstr>Script Steps</vt:lpstr>
      <vt:lpstr>Logical Steps</vt:lpstr>
      <vt:lpstr>HTML Popups</vt:lpstr>
      <vt:lpstr>Win32 Dialogs</vt:lpstr>
      <vt:lpstr>Logon</vt:lpstr>
      <vt:lpstr>Drag and Drop</vt:lpstr>
      <vt:lpstr>Translators</vt:lpstr>
      <vt:lpstr>Verification</vt:lpstr>
      <vt:lpstr>Verifications </vt:lpstr>
      <vt:lpstr>Verification Builder</vt:lpstr>
      <vt:lpstr>Setting "Wait" Steps</vt:lpstr>
      <vt:lpstr>Setting "Wait" Steps (2)</vt:lpstr>
      <vt:lpstr>Setting "Wait" Steps (3)</vt:lpstr>
      <vt:lpstr>Extraction</vt:lpstr>
      <vt:lpstr>Extraction</vt:lpstr>
      <vt:lpstr>Elements Explorer</vt:lpstr>
      <vt:lpstr>Find Expressions Builder</vt:lpstr>
      <vt:lpstr>Step Builder</vt:lpstr>
      <vt:lpstr>Quick Execute</vt:lpstr>
      <vt:lpstr>Visual Debugger</vt:lpstr>
      <vt:lpstr>Visual Debugger (2)</vt:lpstr>
      <vt:lpstr>Test Organization</vt:lpstr>
      <vt:lpstr>Test Lists</vt:lpstr>
      <vt:lpstr>Static Lists</vt:lpstr>
      <vt:lpstr>Dynamic Lists</vt:lpstr>
      <vt:lpstr>Editing Test List Settings</vt:lpstr>
      <vt:lpstr>Test Scheduling</vt:lpstr>
      <vt:lpstr>MS Test Manager Integration</vt:lpstr>
      <vt:lpstr>Working With Test Results</vt:lpstr>
      <vt:lpstr>Test Results Calendar</vt:lpstr>
      <vt:lpstr>Analyzing Test Results</vt:lpstr>
      <vt:lpstr>Step Failure Details Dialog</vt:lpstr>
      <vt:lpstr>Exporting Test Results</vt:lpstr>
      <vt:lpstr>Web Application Tests</vt:lpstr>
      <vt:lpstr>Web Application Tests</vt:lpstr>
      <vt:lpstr>JavaScript</vt:lpstr>
      <vt:lpstr>RadControls for ASP.NET AJAX</vt:lpstr>
      <vt:lpstr>Silverlight</vt:lpstr>
      <vt:lpstr>Data Driven Tests</vt:lpstr>
      <vt:lpstr>The Built-In Grid</vt:lpstr>
      <vt:lpstr>Connecting to External Data</vt:lpstr>
      <vt:lpstr>Data Driven Tests</vt:lpstr>
      <vt:lpstr>Test Studio Mobile</vt:lpstr>
      <vt:lpstr>Test Studio Roadmap 2016</vt:lpstr>
      <vt:lpstr>Telerik Test Studio</vt:lpstr>
      <vt:lpstr>Exercises</vt:lpstr>
      <vt:lpstr>Exercises (2)</vt:lpstr>
      <vt:lpstr>Exercises (4)</vt:lpstr>
      <vt:lpstr>Exercises (5)</vt:lpstr>
      <vt:lpstr>Exercises (6)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Telerik Test Studio</dc:title>
  <dc:creator>Asya Georgieva</dc:creator>
  <cp:lastModifiedBy>Asya Georgieva</cp:lastModifiedBy>
  <cp:revision>184</cp:revision>
  <dcterms:created xsi:type="dcterms:W3CDTF">2013-02-22T13:43:16Z</dcterms:created>
  <dcterms:modified xsi:type="dcterms:W3CDTF">2015-12-02T11:16:39Z</dcterms:modified>
</cp:coreProperties>
</file>